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4" r:id="rId3"/>
    <p:sldId id="273" r:id="rId4"/>
    <p:sldId id="275" r:id="rId5"/>
    <p:sldId id="276" r:id="rId6"/>
    <p:sldId id="277" r:id="rId7"/>
    <p:sldId id="278" r:id="rId8"/>
    <p:sldId id="279" r:id="rId9"/>
    <p:sldId id="280" r:id="rId10"/>
    <p:sldId id="281" r:id="rId11"/>
    <p:sldId id="282" r:id="rId12"/>
    <p:sldId id="267" r:id="rId13"/>
  </p:sldIdLst>
  <p:sldSz cx="9144000" cy="6858000" type="screen4x3"/>
  <p:notesSz cx="6858000" cy="9144000"/>
  <p:embeddedFontLst>
    <p:embeddedFont>
      <p:font typeface="Twinkl" pitchFamily="2" charset="0"/>
      <p:regular r:id="rId16"/>
      <p:bold r:id="rId17"/>
    </p:embeddedFont>
    <p:embeddedFont>
      <p:font typeface="MS PGothic" panose="020B0600070205080204" pitchFamily="34" charset="-128"/>
      <p:regular r:id="rId18"/>
    </p:embeddedFont>
    <p:embeddedFont>
      <p:font typeface="Calibri" panose="020F0502020204030204" pitchFamily="34" charset="0"/>
      <p:regular r:id="rId19"/>
      <p:bold r:id="rId20"/>
      <p:italic r:id="rId21"/>
      <p:boldItalic r:id="rId22"/>
    </p:embeddedFont>
    <p:embeddedFont>
      <p:font typeface="Tuffy" panose="020B0603060100000000" pitchFamily="34" charset="0"/>
      <p:regular r:id="rId23"/>
      <p:bold r:id="rId24"/>
      <p:italic r:id="rId25"/>
      <p:boldItalic r:id="rId26"/>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64A"/>
    <a:srgbClr val="EC73A8"/>
    <a:srgbClr val="8D358B"/>
    <a:srgbClr val="DE1E5A"/>
    <a:srgbClr val="18A0DB"/>
    <a:srgbClr val="BC0105"/>
    <a:srgbClr val="4DB1E3"/>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showGuides="1">
      <p:cViewPr varScale="1">
        <p:scale>
          <a:sx n="106" d="100"/>
          <a:sy n="106" d="100"/>
        </p:scale>
        <p:origin x="1722" y="10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D83A5C-BCE6-4ECA-8BB1-AE20A715E5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310783C3-08AE-4DF6-815E-69587F5B47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2EAE1A4-2C82-4C7F-9F8B-D0F7FCD680E4}" type="datetimeFigureOut">
              <a:rPr lang="en-GB"/>
              <a:pPr>
                <a:defRPr/>
              </a:pPr>
              <a:t>28/01/2019</a:t>
            </a:fld>
            <a:endParaRPr lang="en-GB"/>
          </a:p>
        </p:txBody>
      </p:sp>
      <p:sp>
        <p:nvSpPr>
          <p:cNvPr id="4" name="Footer Placeholder 3">
            <a:extLst>
              <a:ext uri="{FF2B5EF4-FFF2-40B4-BE49-F238E27FC236}">
                <a16:creationId xmlns:a16="http://schemas.microsoft.com/office/drawing/2014/main" id="{23F897A4-0340-4995-AB63-BCBCE01EA2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8EF7D2EF-8855-47C7-8886-51D14CCCA2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09F46A4F-558C-4BD3-8033-45A5868615F5}"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FC4018-7DD1-436A-B6BA-459C6F9114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70B22B86-18E0-41AC-8C4E-3E1AFA5262B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0017003-4B6A-410B-AD00-05D00BB6D0A0}" type="datetimeFigureOut">
              <a:rPr lang="en-GB"/>
              <a:pPr>
                <a:defRPr/>
              </a:pPr>
              <a:t>28/01/2019</a:t>
            </a:fld>
            <a:endParaRPr lang="en-GB"/>
          </a:p>
        </p:txBody>
      </p:sp>
      <p:sp>
        <p:nvSpPr>
          <p:cNvPr id="4" name="Slide Image Placeholder 3">
            <a:extLst>
              <a:ext uri="{FF2B5EF4-FFF2-40B4-BE49-F238E27FC236}">
                <a16:creationId xmlns:a16="http://schemas.microsoft.com/office/drawing/2014/main" id="{D313DA3D-CB48-4F87-9DC7-ADC2250A8AC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F4827EB8-92CF-4BFA-AC98-3302AED4741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4558EE28-A5F9-43AB-93B6-644184E48E8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9A478F9D-ED4E-4692-AEEA-F3DADAC8E46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BC0E634A-838D-4F3D-B2B1-71F0A42CC839}"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840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EDC93E9-3CF2-44B1-AAE7-717D0E88A6AD}"/>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472571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21BDD42-A026-44DA-8949-3BF44FB04812}"/>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134661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39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2575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03" r:id="rId1"/>
    <p:sldLayoutId id="2147483705" r:id="rId2"/>
    <p:sldLayoutId id="2147483706" r:id="rId3"/>
    <p:sldLayoutId id="2147483704" r:id="rId4"/>
    <p:sldLayoutId id="214748370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winkl" pitchFamily="2" charset="0"/>
          <a:cs typeface="Twinkl" pitchFamily="2"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winkl" pitchFamily="2" charset="0"/>
          <a:cs typeface="Twinkl" pitchFamily="2"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www.gov.uk/government/publications/send-code-of-practice-0-to-25"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noChangeArrowheads="1"/>
          </p:cNvSpPr>
          <p:nvPr>
            <p:ph type="title"/>
          </p:nvPr>
        </p:nvSpPr>
        <p:spPr>
          <a:xfrm>
            <a:off x="457200" y="479425"/>
            <a:ext cx="8220075" cy="754063"/>
          </a:xfrm>
        </p:spPr>
        <p:txBody>
          <a:bodyPr/>
          <a:lstStyle/>
          <a:p>
            <a:pPr algn="ctr" eaLnBrk="1" hangingPunct="1"/>
            <a:r>
              <a:rPr lang="en-GB" altLang="en-US" sz="3600">
                <a:solidFill>
                  <a:srgbClr val="8D358B"/>
                </a:solidFill>
                <a:latin typeface="Tuffy" panose="020B0603060100000000" pitchFamily="34" charset="0"/>
                <a:ea typeface="Tuffy" panose="020B0603060100000000" pitchFamily="34" charset="0"/>
                <a:cs typeface="Tuffy" panose="020B0603060100000000" pitchFamily="34" charset="0"/>
              </a:rPr>
              <a:t>What is an EHCP Review Meeting?</a:t>
            </a:r>
          </a:p>
        </p:txBody>
      </p:sp>
      <p:sp>
        <p:nvSpPr>
          <p:cNvPr id="15363" name="Rectangle 4"/>
          <p:cNvSpPr>
            <a:spLocks noChangeArrowheads="1"/>
          </p:cNvSpPr>
          <p:nvPr/>
        </p:nvSpPr>
        <p:spPr bwMode="auto">
          <a:xfrm>
            <a:off x="1030288" y="1565275"/>
            <a:ext cx="70739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pPr>
            <a:r>
              <a:rPr lang="en-GB" altLang="en-US">
                <a:solidFill>
                  <a:schemeClr val="tx1"/>
                </a:solidFill>
                <a:latin typeface="Tuffy" panose="020B0603060100000000" pitchFamily="34" charset="0"/>
                <a:ea typeface="Tuffy" panose="020B0603060100000000" pitchFamily="34" charset="0"/>
                <a:cs typeface="Tuffy" panose="020B0603060100000000" pitchFamily="34" charset="0"/>
              </a:rPr>
              <a:t>As a class teacher or form tutor of a child or young person with an EHCP, you will be invited to attend the child’s Annual Review Meeting. </a:t>
            </a:r>
          </a:p>
          <a:p>
            <a:pPr eaLnBrk="1" hangingPunct="1">
              <a:lnSpc>
                <a:spcPct val="100000"/>
              </a:lnSpc>
              <a:spcBef>
                <a:spcPct val="0"/>
              </a:spcBef>
            </a:pPr>
            <a:endParaRPr lang="en-GB" altLang="en-US">
              <a:solidFill>
                <a:schemeClr val="tx1"/>
              </a:solidFill>
              <a:latin typeface="Tuffy" panose="020B0603060100000000" pitchFamily="34" charset="0"/>
              <a:ea typeface="Tuffy" panose="020B0603060100000000" pitchFamily="34" charset="0"/>
              <a:cs typeface="Tuffy" panose="020B0603060100000000" pitchFamily="34" charset="0"/>
            </a:endParaRPr>
          </a:p>
          <a:p>
            <a:pPr eaLnBrk="1" hangingPunct="1">
              <a:lnSpc>
                <a:spcPct val="100000"/>
              </a:lnSpc>
              <a:spcBef>
                <a:spcPct val="0"/>
              </a:spcBef>
            </a:pPr>
            <a:r>
              <a:rPr lang="en-GB" altLang="en-US">
                <a:solidFill>
                  <a:schemeClr val="tx1"/>
                </a:solidFill>
                <a:latin typeface="Tuffy" panose="020B0603060100000000" pitchFamily="34" charset="0"/>
                <a:ea typeface="Tuffy" panose="020B0603060100000000" pitchFamily="34" charset="0"/>
                <a:cs typeface="Tuffy" panose="020B0603060100000000" pitchFamily="34" charset="0"/>
              </a:rPr>
              <a:t>This meeting is carried out in partnership with all the outside agencies that are involved with a child or young person, including the young person themselves. </a:t>
            </a:r>
          </a:p>
          <a:p>
            <a:pPr eaLnBrk="1" hangingPunct="1">
              <a:lnSpc>
                <a:spcPct val="100000"/>
              </a:lnSpc>
              <a:spcBef>
                <a:spcPct val="0"/>
              </a:spcBef>
            </a:pPr>
            <a:endParaRPr lang="en-GB" altLang="en-US">
              <a:solidFill>
                <a:schemeClr val="tx1"/>
              </a:solidFill>
              <a:latin typeface="Tuffy" panose="020B0603060100000000" pitchFamily="34" charset="0"/>
              <a:ea typeface="Tuffy" panose="020B0603060100000000" pitchFamily="34" charset="0"/>
              <a:cs typeface="Tuffy" panose="020B0603060100000000" pitchFamily="34" charset="0"/>
            </a:endParaRPr>
          </a:p>
          <a:p>
            <a:pPr eaLnBrk="1" hangingPunct="1">
              <a:lnSpc>
                <a:spcPct val="100000"/>
              </a:lnSpc>
              <a:spcBef>
                <a:spcPct val="0"/>
              </a:spcBef>
            </a:pPr>
            <a:r>
              <a:rPr lang="en-GB" altLang="en-US">
                <a:solidFill>
                  <a:schemeClr val="tx1"/>
                </a:solidFill>
                <a:latin typeface="Tuffy" panose="020B0603060100000000" pitchFamily="34" charset="0"/>
                <a:ea typeface="Tuffy" panose="020B0603060100000000" pitchFamily="34" charset="0"/>
                <a:cs typeface="Tuffy" panose="020B0603060100000000" pitchFamily="34" charset="0"/>
              </a:rPr>
              <a:t>The meeting will review the progress towards the outcomes in the EHCP, discuss any changes in their needs and discuss any new needs that may be present. It will also give everybody involved with the child a chance to share their views, wishes and feelings about their education, health and overall care. </a:t>
            </a:r>
          </a:p>
          <a:p>
            <a:pPr eaLnBrk="1" hangingPunct="1">
              <a:lnSpc>
                <a:spcPct val="100000"/>
              </a:lnSpc>
              <a:spcBef>
                <a:spcPct val="0"/>
              </a:spcBef>
            </a:pPr>
            <a:endParaRPr lang="en-GB" altLang="en-US">
              <a:solidFill>
                <a:schemeClr val="tx1"/>
              </a:solidFill>
              <a:latin typeface="Tuffy" panose="020B0603060100000000" pitchFamily="34" charset="0"/>
              <a:ea typeface="Tuffy" panose="020B0603060100000000" pitchFamily="34" charset="0"/>
              <a:cs typeface="Tuffy" panose="020B0603060100000000" pitchFamily="34" charset="0"/>
            </a:endParaRPr>
          </a:p>
          <a:p>
            <a:pPr eaLnBrk="1" hangingPunct="1">
              <a:lnSpc>
                <a:spcPct val="100000"/>
              </a:lnSpc>
              <a:spcBef>
                <a:spcPct val="0"/>
              </a:spcBef>
            </a:pPr>
            <a:r>
              <a:rPr lang="en-GB" altLang="en-US">
                <a:solidFill>
                  <a:schemeClr val="tx1"/>
                </a:solidFill>
                <a:latin typeface="Tuffy" panose="020B0603060100000000" pitchFamily="34" charset="0"/>
                <a:ea typeface="Tuffy" panose="020B0603060100000000" pitchFamily="34" charset="0"/>
                <a:cs typeface="Tuffy" panose="020B0603060100000000" pitchFamily="34" charset="0"/>
              </a:rPr>
              <a:t>The EHCP will be reviewed once every year.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p:cNvSpPr>
            <a:spLocks noGrp="1" noChangeArrowheads="1"/>
          </p:cNvSpPr>
          <p:nvPr>
            <p:ph type="title"/>
          </p:nvPr>
        </p:nvSpPr>
        <p:spPr>
          <a:xfrm>
            <a:off x="457200" y="479425"/>
            <a:ext cx="8220075" cy="711200"/>
          </a:xfrm>
        </p:spPr>
        <p:txBody>
          <a:bodyPr/>
          <a:lstStyle/>
          <a:p>
            <a:pPr algn="ctr" eaLnBrk="1" hangingPunct="1"/>
            <a:r>
              <a:rPr lang="en-US" altLang="en-US" sz="3600">
                <a:solidFill>
                  <a:srgbClr val="8D358B"/>
                </a:solidFill>
                <a:latin typeface="Tuffy" panose="020B0603060100000000" pitchFamily="34" charset="0"/>
                <a:ea typeface="Tuffy" panose="020B0603060100000000" pitchFamily="34" charset="0"/>
                <a:cs typeface="Tuffy" panose="020B0603060100000000" pitchFamily="34" charset="0"/>
              </a:rPr>
              <a:t>More Information?</a:t>
            </a:r>
            <a:endParaRPr lang="en-GB" altLang="en-US" sz="3600">
              <a:solidFill>
                <a:srgbClr val="8D358B"/>
              </a:solidFill>
              <a:latin typeface="Tuffy" panose="020B0603060100000000" pitchFamily="34" charset="0"/>
              <a:ea typeface="Tuffy" panose="020B0603060100000000" pitchFamily="34" charset="0"/>
              <a:cs typeface="Tuffy" panose="020B0603060100000000" pitchFamily="34" charset="0"/>
            </a:endParaRPr>
          </a:p>
        </p:txBody>
      </p:sp>
      <p:sp>
        <p:nvSpPr>
          <p:cNvPr id="16387" name="Rectangle 4"/>
          <p:cNvSpPr>
            <a:spLocks noChangeArrowheads="1"/>
          </p:cNvSpPr>
          <p:nvPr/>
        </p:nvSpPr>
        <p:spPr bwMode="auto">
          <a:xfrm>
            <a:off x="790575" y="1341438"/>
            <a:ext cx="755173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a:solidFill>
                  <a:schemeClr val="tx1"/>
                </a:solidFill>
                <a:latin typeface="Tuffy" panose="020B0603060100000000" pitchFamily="34" charset="0"/>
                <a:ea typeface="Tuffy" panose="020B0603060100000000" pitchFamily="34" charset="0"/>
                <a:cs typeface="Tuffy" panose="020B0603060100000000" pitchFamily="34" charset="0"/>
              </a:rPr>
              <a:t>For more information, visit the DfE website: </a:t>
            </a:r>
          </a:p>
          <a:p>
            <a:pPr algn="ctr" eaLnBrk="1" hangingPunct="1">
              <a:lnSpc>
                <a:spcPct val="100000"/>
              </a:lnSpc>
              <a:spcBef>
                <a:spcPct val="0"/>
              </a:spcBef>
              <a:buFontTx/>
              <a:buNone/>
            </a:pPr>
            <a:endParaRPr lang="en-GB" altLang="en-US">
              <a:solidFill>
                <a:schemeClr val="tx1"/>
              </a:solidFill>
              <a:latin typeface="Tuffy" panose="020B0603060100000000" pitchFamily="34" charset="0"/>
              <a:ea typeface="Tuffy" panose="020B0603060100000000" pitchFamily="34" charset="0"/>
              <a:cs typeface="Tuffy" panose="020B0603060100000000" pitchFamily="34" charset="0"/>
            </a:endParaRPr>
          </a:p>
          <a:p>
            <a:pPr algn="ctr" eaLnBrk="1" hangingPunct="1">
              <a:lnSpc>
                <a:spcPct val="100000"/>
              </a:lnSpc>
              <a:spcBef>
                <a:spcPct val="0"/>
              </a:spcBef>
              <a:buFontTx/>
              <a:buNone/>
            </a:pPr>
            <a:r>
              <a:rPr lang="en-GB" altLang="en-US">
                <a:solidFill>
                  <a:schemeClr val="tx1"/>
                </a:solidFill>
                <a:latin typeface="Tuffy" panose="020B0603060100000000" pitchFamily="34" charset="0"/>
                <a:ea typeface="Tuffy" panose="020B0603060100000000" pitchFamily="34" charset="0"/>
                <a:cs typeface="Tuffy" panose="020B0603060100000000" pitchFamily="34" charset="0"/>
              </a:rPr>
              <a:t>Statutory guidance </a:t>
            </a:r>
            <a:r>
              <a:rPr lang="en-GB" altLang="en-US">
                <a:solidFill>
                  <a:schemeClr val="tx1"/>
                </a:solidFill>
                <a:latin typeface="Tuffy" panose="020B0603060100000000" pitchFamily="34" charset="0"/>
                <a:ea typeface="Tuffy" panose="020B0603060100000000" pitchFamily="34" charset="0"/>
                <a:cs typeface="Tuffy" panose="020B0603060100000000" pitchFamily="34" charset="0"/>
                <a:hlinkClick r:id="rId2"/>
              </a:rPr>
              <a:t>‘Special Educational Needs and Disability Code of Practice: 0-25years’</a:t>
            </a:r>
            <a:endParaRPr lang="en-GB" altLang="en-US">
              <a:solidFill>
                <a:schemeClr val="tx1"/>
              </a:solidFill>
              <a:latin typeface="Tuffy" panose="020B0603060100000000" pitchFamily="34" charset="0"/>
              <a:ea typeface="Tuffy" panose="020B0603060100000000" pitchFamily="34" charset="0"/>
              <a:cs typeface="Tuffy" panose="020B0603060100000000"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0"/>
          <p:cNvSpPr>
            <a:spLocks noGrp="1" noChangeArrowheads="1"/>
          </p:cNvSpPr>
          <p:nvPr>
            <p:ph type="title"/>
          </p:nvPr>
        </p:nvSpPr>
        <p:spPr>
          <a:xfrm>
            <a:off x="457200" y="539750"/>
            <a:ext cx="8220075" cy="993775"/>
          </a:xfrm>
        </p:spPr>
        <p:txBody>
          <a:bodyPr/>
          <a:lstStyle/>
          <a:p>
            <a:pPr algn="ctr" eaLnBrk="1" hangingPunct="1"/>
            <a:r>
              <a:rPr lang="en-GB" altLang="en-US" sz="3600">
                <a:solidFill>
                  <a:srgbClr val="8D358B"/>
                </a:solidFill>
                <a:latin typeface="Tuffy" panose="020B0603060100000000" pitchFamily="34" charset="0"/>
                <a:ea typeface="Tuffy" panose="020B0603060100000000" pitchFamily="34" charset="0"/>
                <a:cs typeface="Twinkl" pitchFamily="2" charset="0"/>
              </a:rPr>
              <a:t>What Is an Education, </a:t>
            </a:r>
            <a:br>
              <a:rPr lang="en-GB" altLang="en-US" sz="3600">
                <a:solidFill>
                  <a:srgbClr val="8D358B"/>
                </a:solidFill>
                <a:latin typeface="Tuffy" panose="020B0603060100000000" pitchFamily="34" charset="0"/>
                <a:ea typeface="Tuffy" panose="020B0603060100000000" pitchFamily="34" charset="0"/>
                <a:cs typeface="Twinkl" pitchFamily="2" charset="0"/>
              </a:rPr>
            </a:br>
            <a:r>
              <a:rPr lang="en-GB" altLang="en-US" sz="3600">
                <a:solidFill>
                  <a:srgbClr val="8D358B"/>
                </a:solidFill>
                <a:latin typeface="Tuffy" panose="020B0603060100000000" pitchFamily="34" charset="0"/>
                <a:ea typeface="Tuffy" panose="020B0603060100000000" pitchFamily="34" charset="0"/>
                <a:cs typeface="Twinkl" pitchFamily="2" charset="0"/>
              </a:rPr>
              <a:t>Health Care Plan? </a:t>
            </a:r>
          </a:p>
        </p:txBody>
      </p:sp>
      <p:sp>
        <p:nvSpPr>
          <p:cNvPr id="7171" name="Rectangle 4"/>
          <p:cNvSpPr>
            <a:spLocks noChangeArrowheads="1"/>
          </p:cNvSpPr>
          <p:nvPr/>
        </p:nvSpPr>
        <p:spPr bwMode="auto">
          <a:xfrm>
            <a:off x="750888" y="1970088"/>
            <a:ext cx="7632700"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a:solidFill>
                  <a:schemeClr val="tx1"/>
                </a:solidFill>
                <a:latin typeface="Tuffy" panose="020B0603060100000000" pitchFamily="34" charset="0"/>
                <a:ea typeface="Tuffy" panose="020B0603060100000000" pitchFamily="34" charset="0"/>
                <a:cs typeface="Tuffy" panose="020B0603060100000000" pitchFamily="34" charset="0"/>
              </a:rPr>
              <a:t>An Education, Health and Care Plan or EHC/EHCP is a legal document which describes a child or young person’s Special Educational Needs and/or Disabilities (SEND). </a:t>
            </a:r>
          </a:p>
          <a:p>
            <a:pPr algn="ctr" eaLnBrk="1" hangingPunct="1">
              <a:lnSpc>
                <a:spcPct val="100000"/>
              </a:lnSpc>
              <a:spcBef>
                <a:spcPct val="0"/>
              </a:spcBef>
              <a:buFontTx/>
              <a:buNone/>
            </a:pPr>
            <a:endParaRPr lang="en-GB" altLang="en-US">
              <a:solidFill>
                <a:schemeClr val="tx1"/>
              </a:solidFill>
              <a:latin typeface="Tuffy" panose="020B0603060100000000" pitchFamily="34" charset="0"/>
              <a:ea typeface="Tuffy" panose="020B0603060100000000" pitchFamily="34" charset="0"/>
              <a:cs typeface="Tuffy" panose="020B0603060100000000" pitchFamily="34" charset="0"/>
            </a:endParaRPr>
          </a:p>
          <a:p>
            <a:pPr algn="ctr" eaLnBrk="1" hangingPunct="1">
              <a:lnSpc>
                <a:spcPct val="100000"/>
              </a:lnSpc>
              <a:spcBef>
                <a:spcPct val="0"/>
              </a:spcBef>
              <a:buFontTx/>
              <a:buNone/>
            </a:pPr>
            <a:r>
              <a:rPr lang="en-GB" altLang="en-US">
                <a:solidFill>
                  <a:schemeClr val="tx1"/>
                </a:solidFill>
                <a:latin typeface="Tuffy" panose="020B0603060100000000" pitchFamily="34" charset="0"/>
                <a:ea typeface="Tuffy" panose="020B0603060100000000" pitchFamily="34" charset="0"/>
                <a:cs typeface="Tuffy" panose="020B0603060100000000" pitchFamily="34" charset="0"/>
              </a:rPr>
              <a:t>An EHCP is written and provided by a Local Authority in order to give children and young people the help and support they need to make progress academically, socially and emotionally. </a:t>
            </a:r>
          </a:p>
          <a:p>
            <a:pPr algn="ctr" eaLnBrk="1" hangingPunct="1">
              <a:lnSpc>
                <a:spcPct val="100000"/>
              </a:lnSpc>
              <a:spcBef>
                <a:spcPct val="0"/>
              </a:spcBef>
              <a:buFontTx/>
              <a:buNone/>
            </a:pPr>
            <a:r>
              <a:rPr lang="en-GB" altLang="en-US">
                <a:solidFill>
                  <a:schemeClr val="tx1"/>
                </a:solidFill>
                <a:latin typeface="Tuffy" panose="020B0603060100000000" pitchFamily="34" charset="0"/>
                <a:ea typeface="Tuffy" panose="020B0603060100000000" pitchFamily="34" charset="0"/>
                <a:cs typeface="Tuffy" panose="020B0603060100000000" pitchFamily="34" charset="0"/>
              </a:rPr>
              <a:t> </a:t>
            </a:r>
          </a:p>
          <a:p>
            <a:pPr algn="ctr" eaLnBrk="1" hangingPunct="1">
              <a:lnSpc>
                <a:spcPct val="100000"/>
              </a:lnSpc>
              <a:spcBef>
                <a:spcPct val="0"/>
              </a:spcBef>
              <a:buFontTx/>
              <a:buNone/>
            </a:pPr>
            <a:r>
              <a:rPr lang="en-GB" altLang="en-US">
                <a:solidFill>
                  <a:schemeClr val="tx1"/>
                </a:solidFill>
                <a:latin typeface="Tuffy" panose="020B0603060100000000" pitchFamily="34" charset="0"/>
                <a:ea typeface="Tuffy" panose="020B0603060100000000" pitchFamily="34" charset="0"/>
                <a:cs typeface="Tuffy" panose="020B0603060100000000" pitchFamily="34" charset="0"/>
              </a:rPr>
              <a:t>An EHCP replaced a Statement of Special Educational Need (SEN) when the revised Code of Practice was introduced in 2014.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0"/>
          <p:cNvSpPr>
            <a:spLocks noGrp="1" noChangeArrowheads="1"/>
          </p:cNvSpPr>
          <p:nvPr>
            <p:ph type="title"/>
          </p:nvPr>
        </p:nvSpPr>
        <p:spPr>
          <a:xfrm>
            <a:off x="457200" y="479425"/>
            <a:ext cx="8220075" cy="762000"/>
          </a:xfrm>
        </p:spPr>
        <p:txBody>
          <a:bodyPr/>
          <a:lstStyle/>
          <a:p>
            <a:pPr algn="ctr" eaLnBrk="1" hangingPunct="1"/>
            <a:r>
              <a:rPr lang="en-US" altLang="en-US" sz="3600">
                <a:solidFill>
                  <a:srgbClr val="8D358B"/>
                </a:solidFill>
                <a:latin typeface="Tuffy" panose="020B0603060100000000" pitchFamily="34" charset="0"/>
                <a:ea typeface="Tuffy" panose="020B0603060100000000" pitchFamily="34" charset="0"/>
                <a:cs typeface="Tuffy" panose="020B0603060100000000" pitchFamily="34" charset="0"/>
              </a:rPr>
              <a:t>Who Is an EHCP For?</a:t>
            </a:r>
            <a:endParaRPr lang="en-GB" altLang="en-US" sz="3600">
              <a:solidFill>
                <a:srgbClr val="8D358B"/>
              </a:solidFill>
              <a:latin typeface="Tuffy" panose="020B0603060100000000" pitchFamily="34" charset="0"/>
              <a:ea typeface="Tuffy" panose="020B0603060100000000" pitchFamily="34" charset="0"/>
              <a:cs typeface="Tuffy" panose="020B0603060100000000" pitchFamily="34" charset="0"/>
            </a:endParaRPr>
          </a:p>
        </p:txBody>
      </p:sp>
      <p:sp>
        <p:nvSpPr>
          <p:cNvPr id="5" name="Rectangle 4"/>
          <p:cNvSpPr>
            <a:spLocks noChangeArrowheads="1"/>
          </p:cNvSpPr>
          <p:nvPr/>
        </p:nvSpPr>
        <p:spPr bwMode="auto">
          <a:xfrm>
            <a:off x="1000125" y="1384300"/>
            <a:ext cx="7292975" cy="1325563"/>
          </a:xfrm>
          <a:prstGeom prst="rect">
            <a:avLst/>
          </a:prstGeom>
          <a:solidFill>
            <a:srgbClr val="8D358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a:solidFill>
                  <a:schemeClr val="bg1"/>
                </a:solidFill>
                <a:latin typeface="Tuffy" panose="020B0603060100000000" pitchFamily="34" charset="0"/>
                <a:ea typeface="Tuffy" panose="020B0603060100000000" pitchFamily="34" charset="0"/>
                <a:cs typeface="Tuffy" panose="020B0603060100000000" pitchFamily="34" charset="0"/>
              </a:rPr>
              <a:t>An EHCP is for any child or young person that has a significant and complex Special Educational Need or Disability. An EHCP is required when a child’s needs cannot be met by the usual support that is available to them in their school or setting. </a:t>
            </a:r>
          </a:p>
        </p:txBody>
      </p:sp>
      <p:sp>
        <p:nvSpPr>
          <p:cNvPr id="8196" name="Rectangle 4"/>
          <p:cNvSpPr>
            <a:spLocks noChangeArrowheads="1"/>
          </p:cNvSpPr>
          <p:nvPr/>
        </p:nvSpPr>
        <p:spPr bwMode="auto">
          <a:xfrm>
            <a:off x="827088" y="3197225"/>
            <a:ext cx="7466012"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a:solidFill>
                  <a:schemeClr val="tx1"/>
                </a:solidFill>
                <a:latin typeface="Tuffy" panose="020B0603060100000000" pitchFamily="34" charset="0"/>
                <a:ea typeface="Tuffy" panose="020B0603060100000000" pitchFamily="34" charset="0"/>
                <a:cs typeface="Tuffy" panose="020B0603060100000000" pitchFamily="34" charset="0"/>
              </a:rPr>
              <a:t>Many children with SEND receive support in their school or setting without an EHCP, however their support would come from resources already available within school. This is called SEN Support. </a:t>
            </a:r>
          </a:p>
        </p:txBody>
      </p:sp>
      <p:sp>
        <p:nvSpPr>
          <p:cNvPr id="8197" name="Rectangle 5"/>
          <p:cNvSpPr>
            <a:spLocks noChangeArrowheads="1"/>
          </p:cNvSpPr>
          <p:nvPr/>
        </p:nvSpPr>
        <p:spPr bwMode="auto">
          <a:xfrm>
            <a:off x="827088" y="4379913"/>
            <a:ext cx="7466012"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a:solidFill>
                  <a:schemeClr val="tx1"/>
                </a:solidFill>
                <a:latin typeface="Tuffy" panose="020B0603060100000000" pitchFamily="34" charset="0"/>
                <a:ea typeface="Tuffy" panose="020B0603060100000000" pitchFamily="34" charset="0"/>
                <a:cs typeface="Tuffy" panose="020B0603060100000000" pitchFamily="34" charset="0"/>
              </a:rPr>
              <a:t>Following support at the SEN Support level, some children or young people’s needs may be deemed significant and complex and therefore require an EHC assessment by the Local Authority.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p:cNvSpPr>
            <a:spLocks noGrp="1" noChangeArrowheads="1"/>
          </p:cNvSpPr>
          <p:nvPr>
            <p:ph type="title"/>
          </p:nvPr>
        </p:nvSpPr>
        <p:spPr>
          <a:xfrm>
            <a:off x="469900" y="574675"/>
            <a:ext cx="8220075" cy="993775"/>
          </a:xfrm>
        </p:spPr>
        <p:txBody>
          <a:bodyPr/>
          <a:lstStyle/>
          <a:p>
            <a:pPr algn="ctr" eaLnBrk="1" hangingPunct="1"/>
            <a:r>
              <a:rPr lang="en-GB" altLang="en-US" sz="3600">
                <a:solidFill>
                  <a:srgbClr val="8D358B"/>
                </a:solidFill>
                <a:latin typeface="Tuffy" panose="020B0603060100000000" pitchFamily="34" charset="0"/>
                <a:ea typeface="Tuffy" panose="020B0603060100000000" pitchFamily="34" charset="0"/>
                <a:cs typeface="Twinkl" pitchFamily="2" charset="0"/>
              </a:rPr>
              <a:t>How Long Can a Child or Young Person Receive an EHCP?</a:t>
            </a:r>
          </a:p>
        </p:txBody>
      </p:sp>
      <p:sp>
        <p:nvSpPr>
          <p:cNvPr id="5" name="Rectangle 4"/>
          <p:cNvSpPr>
            <a:spLocks noChangeArrowheads="1"/>
          </p:cNvSpPr>
          <p:nvPr/>
        </p:nvSpPr>
        <p:spPr bwMode="auto">
          <a:xfrm>
            <a:off x="1457325" y="2728913"/>
            <a:ext cx="2717800" cy="2157412"/>
          </a:xfrm>
          <a:prstGeom prst="rect">
            <a:avLst/>
          </a:prstGeom>
          <a:solidFill>
            <a:srgbClr val="EC73A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a:solidFill>
                  <a:schemeClr val="bg1"/>
                </a:solidFill>
                <a:latin typeface="Tuffy" panose="020B0603060100000000" pitchFamily="34" charset="0"/>
                <a:ea typeface="Tuffy" panose="020B0603060100000000" pitchFamily="34" charset="0"/>
                <a:cs typeface="Tuffy" panose="020B0603060100000000" pitchFamily="34" charset="0"/>
              </a:rPr>
              <a:t>An EHCP should provide support from birth up to the age of 25 in order to support with further education, training and support into the workplace.</a:t>
            </a:r>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7163" y="1992313"/>
            <a:ext cx="2189162"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noChangeArrowheads="1"/>
          </p:cNvSpPr>
          <p:nvPr>
            <p:ph type="title"/>
          </p:nvPr>
        </p:nvSpPr>
        <p:spPr>
          <a:xfrm>
            <a:off x="422275" y="531813"/>
            <a:ext cx="8220075" cy="993775"/>
          </a:xfrm>
        </p:spPr>
        <p:txBody>
          <a:bodyPr/>
          <a:lstStyle/>
          <a:p>
            <a:pPr algn="ctr" eaLnBrk="1" hangingPunct="1"/>
            <a:r>
              <a:rPr lang="en-GB" altLang="en-US" sz="3600">
                <a:solidFill>
                  <a:srgbClr val="8D358B"/>
                </a:solidFill>
                <a:latin typeface="Tuffy" panose="020B0603060100000000" pitchFamily="34" charset="0"/>
                <a:ea typeface="Tuffy" panose="020B0603060100000000" pitchFamily="34" charset="0"/>
                <a:cs typeface="Twinkl" pitchFamily="2" charset="0"/>
              </a:rPr>
              <a:t>How Can Parents or Carers Receive an EHCP for Their Child?</a:t>
            </a:r>
          </a:p>
        </p:txBody>
      </p:sp>
      <p:sp>
        <p:nvSpPr>
          <p:cNvPr id="5" name="Rectangle 4"/>
          <p:cNvSpPr>
            <a:spLocks noChangeArrowheads="1"/>
          </p:cNvSpPr>
          <p:nvPr/>
        </p:nvSpPr>
        <p:spPr bwMode="auto">
          <a:xfrm>
            <a:off x="2133600" y="1989138"/>
            <a:ext cx="4797425" cy="3541712"/>
          </a:xfrm>
          <a:prstGeom prst="rect">
            <a:avLst/>
          </a:prstGeom>
          <a:solidFill>
            <a:srgbClr val="F0864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a:solidFill>
                  <a:schemeClr val="bg1"/>
                </a:solidFill>
                <a:latin typeface="Tuffy" panose="020B0603060100000000" pitchFamily="34" charset="0"/>
                <a:ea typeface="Tuffy" panose="020B0603060100000000" pitchFamily="34" charset="0"/>
                <a:cs typeface="Tuffy" panose="020B0603060100000000" pitchFamily="34" charset="0"/>
              </a:rPr>
              <a:t>The first port of call for parents or carers is to speak to the school SENCo if they have concerns about their child. </a:t>
            </a:r>
          </a:p>
          <a:p>
            <a:pPr algn="ctr" eaLnBrk="1" hangingPunct="1">
              <a:lnSpc>
                <a:spcPct val="100000"/>
              </a:lnSpc>
              <a:spcBef>
                <a:spcPct val="0"/>
              </a:spcBef>
              <a:buFontTx/>
              <a:buNone/>
            </a:pPr>
            <a:endParaRPr lang="en-GB" altLang="en-US">
              <a:solidFill>
                <a:schemeClr val="bg1"/>
              </a:solidFill>
              <a:latin typeface="Tuffy" panose="020B0603060100000000" pitchFamily="34" charset="0"/>
              <a:ea typeface="Tuffy" panose="020B0603060100000000" pitchFamily="34" charset="0"/>
              <a:cs typeface="Tuffy" panose="020B0603060100000000" pitchFamily="34" charset="0"/>
            </a:endParaRPr>
          </a:p>
          <a:p>
            <a:pPr algn="ctr" eaLnBrk="1" hangingPunct="1">
              <a:lnSpc>
                <a:spcPct val="100000"/>
              </a:lnSpc>
              <a:spcBef>
                <a:spcPct val="0"/>
              </a:spcBef>
              <a:buFontTx/>
              <a:buNone/>
            </a:pPr>
            <a:r>
              <a:rPr lang="en-GB" altLang="en-US">
                <a:solidFill>
                  <a:schemeClr val="bg1"/>
                </a:solidFill>
                <a:latin typeface="Tuffy" panose="020B0603060100000000" pitchFamily="34" charset="0"/>
                <a:ea typeface="Tuffy" panose="020B0603060100000000" pitchFamily="34" charset="0"/>
                <a:cs typeface="Tuffy" panose="020B0603060100000000" pitchFamily="34" charset="0"/>
              </a:rPr>
              <a:t>Parents or carers can also contact their Local Authority and ask for an EHC assessment for their child. At this point, the Local Authority will review all evidence on a panel and make a decision whether to assess or not. If a decision is made to assess, at the end of that assessment period the LA will decide whether to issue an EHCP.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noChangeArrowheads="1"/>
          </p:cNvSpPr>
          <p:nvPr>
            <p:ph type="title"/>
          </p:nvPr>
        </p:nvSpPr>
        <p:spPr>
          <a:xfrm>
            <a:off x="457200" y="574675"/>
            <a:ext cx="8220075" cy="993775"/>
          </a:xfrm>
        </p:spPr>
        <p:txBody>
          <a:bodyPr/>
          <a:lstStyle/>
          <a:p>
            <a:pPr algn="ctr" eaLnBrk="1" hangingPunct="1"/>
            <a:r>
              <a:rPr lang="en-US" altLang="en-US" sz="3600">
                <a:solidFill>
                  <a:srgbClr val="8D358B"/>
                </a:solidFill>
                <a:latin typeface="Tuffy" panose="020B0603060100000000" pitchFamily="34" charset="0"/>
                <a:ea typeface="Tuffy" panose="020B0603060100000000" pitchFamily="34" charset="0"/>
                <a:cs typeface="Twinkl" pitchFamily="2" charset="0"/>
              </a:rPr>
              <a:t>What Will Happen Once the </a:t>
            </a:r>
            <a:br>
              <a:rPr lang="en-US" altLang="en-US" sz="3600">
                <a:solidFill>
                  <a:srgbClr val="8D358B"/>
                </a:solidFill>
                <a:latin typeface="Tuffy" panose="020B0603060100000000" pitchFamily="34" charset="0"/>
                <a:ea typeface="Tuffy" panose="020B0603060100000000" pitchFamily="34" charset="0"/>
                <a:cs typeface="Twinkl" pitchFamily="2" charset="0"/>
              </a:rPr>
            </a:br>
            <a:r>
              <a:rPr lang="en-US" altLang="en-US" sz="3600">
                <a:solidFill>
                  <a:srgbClr val="8D358B"/>
                </a:solidFill>
                <a:latin typeface="Tuffy" panose="020B0603060100000000" pitchFamily="34" charset="0"/>
                <a:ea typeface="Tuffy" panose="020B0603060100000000" pitchFamily="34" charset="0"/>
                <a:cs typeface="Twinkl" pitchFamily="2" charset="0"/>
              </a:rPr>
              <a:t>EHCP Is Issued?</a:t>
            </a:r>
            <a:endParaRPr lang="en-GB" altLang="en-US" sz="3600">
              <a:solidFill>
                <a:srgbClr val="8D358B"/>
              </a:solidFill>
              <a:latin typeface="Tuffy" panose="020B0603060100000000" pitchFamily="34" charset="0"/>
              <a:ea typeface="Tuffy" panose="020B0603060100000000" pitchFamily="34" charset="0"/>
              <a:cs typeface="Twinkl" pitchFamily="2" charset="0"/>
            </a:endParaRPr>
          </a:p>
        </p:txBody>
      </p:sp>
      <p:sp>
        <p:nvSpPr>
          <p:cNvPr id="11267" name="Rectangle 4"/>
          <p:cNvSpPr>
            <a:spLocks noChangeArrowheads="1"/>
          </p:cNvSpPr>
          <p:nvPr/>
        </p:nvSpPr>
        <p:spPr bwMode="auto">
          <a:xfrm>
            <a:off x="952500" y="1766888"/>
            <a:ext cx="24638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US" altLang="en-US">
                <a:solidFill>
                  <a:schemeClr val="tx1"/>
                </a:solidFill>
                <a:latin typeface="Tuffy" panose="020B0603060100000000" pitchFamily="34" charset="0"/>
                <a:ea typeface="Tuffy" panose="020B0603060100000000" pitchFamily="34" charset="0"/>
                <a:cs typeface="Tuffy" panose="020B0603060100000000" pitchFamily="34" charset="0"/>
              </a:rPr>
              <a:t>When an EHCP is issued for a child or young person, the Local Authority must ensure the special educational provision outlined in the plan is put into place. If a Local Authority names an independent school or independent college as having special educational provision, then all costs must be met by the LA</a:t>
            </a:r>
            <a:r>
              <a:rPr lang="en-US" altLang="en-US">
                <a:solidFill>
                  <a:schemeClr val="bg1"/>
                </a:solidFill>
                <a:latin typeface="Tuffy" panose="020B0603060100000000" pitchFamily="34" charset="0"/>
                <a:ea typeface="Tuffy" panose="020B0603060100000000" pitchFamily="34" charset="0"/>
                <a:cs typeface="Tuffy" panose="020B0603060100000000" pitchFamily="34" charset="0"/>
              </a:rPr>
              <a:t>. </a:t>
            </a:r>
            <a:endParaRPr lang="en-GB" altLang="en-US">
              <a:solidFill>
                <a:schemeClr val="bg1"/>
              </a:solidFill>
              <a:latin typeface="Tuffy" panose="020B0603060100000000" pitchFamily="34" charset="0"/>
              <a:ea typeface="Tuffy" panose="020B0603060100000000" pitchFamily="34" charset="0"/>
              <a:cs typeface="Tuffy" panose="020B0603060100000000" pitchFamily="34" charset="0"/>
            </a:endParaRPr>
          </a:p>
        </p:txBody>
      </p:sp>
      <p:pic>
        <p:nvPicPr>
          <p:cNvPr id="1126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350" y="2198688"/>
            <a:ext cx="4886325"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noChangeArrowheads="1"/>
          </p:cNvSpPr>
          <p:nvPr>
            <p:ph type="title"/>
          </p:nvPr>
        </p:nvSpPr>
        <p:spPr>
          <a:xfrm>
            <a:off x="457200" y="479425"/>
            <a:ext cx="8220075" cy="685800"/>
          </a:xfrm>
        </p:spPr>
        <p:txBody>
          <a:bodyPr/>
          <a:lstStyle/>
          <a:p>
            <a:pPr algn="ctr" eaLnBrk="1" hangingPunct="1"/>
            <a:r>
              <a:rPr lang="en-US" altLang="en-US" sz="3600">
                <a:solidFill>
                  <a:srgbClr val="8D358B"/>
                </a:solidFill>
                <a:latin typeface="Tuffy" panose="020B0603060100000000" pitchFamily="34" charset="0"/>
                <a:ea typeface="Tuffy" panose="020B0603060100000000" pitchFamily="34" charset="0"/>
                <a:cs typeface="Tuffy" panose="020B0603060100000000" pitchFamily="34" charset="0"/>
              </a:rPr>
              <a:t>What Does an EHCP Include?</a:t>
            </a:r>
            <a:endParaRPr lang="en-GB" altLang="en-US" sz="3600">
              <a:solidFill>
                <a:srgbClr val="8D358B"/>
              </a:solidFill>
              <a:latin typeface="Tuffy" panose="020B0603060100000000" pitchFamily="34" charset="0"/>
              <a:ea typeface="Tuffy" panose="020B0603060100000000" pitchFamily="34" charset="0"/>
              <a:cs typeface="Tuffy" panose="020B0603060100000000" pitchFamily="34" charset="0"/>
            </a:endParaRPr>
          </a:p>
        </p:txBody>
      </p:sp>
      <p:sp>
        <p:nvSpPr>
          <p:cNvPr id="12291" name="Rectangle 4"/>
          <p:cNvSpPr>
            <a:spLocks noChangeArrowheads="1"/>
          </p:cNvSpPr>
          <p:nvPr/>
        </p:nvSpPr>
        <p:spPr bwMode="auto">
          <a:xfrm>
            <a:off x="1030288" y="1225550"/>
            <a:ext cx="7073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b="1">
                <a:solidFill>
                  <a:schemeClr val="tx1"/>
                </a:solidFill>
                <a:latin typeface="Tuffy" panose="020B0603060100000000" pitchFamily="34" charset="0"/>
                <a:ea typeface="Tuffy" panose="020B0603060100000000" pitchFamily="34" charset="0"/>
                <a:cs typeface="Tuffy" panose="020B0603060100000000" pitchFamily="34" charset="0"/>
              </a:rPr>
              <a:t>An EHCP includes 12 sections of key information including</a:t>
            </a:r>
            <a:r>
              <a:rPr lang="en-GB" altLang="en-US">
                <a:solidFill>
                  <a:schemeClr val="tx1"/>
                </a:solidFill>
                <a:latin typeface="Tuffy" panose="020B0603060100000000" pitchFamily="34" charset="0"/>
                <a:ea typeface="Tuffy" panose="020B0603060100000000" pitchFamily="34" charset="0"/>
                <a:cs typeface="Tuffy" panose="020B0603060100000000" pitchFamily="34" charset="0"/>
              </a:rPr>
              <a:t>: </a:t>
            </a:r>
          </a:p>
        </p:txBody>
      </p:sp>
      <p:sp>
        <p:nvSpPr>
          <p:cNvPr id="4" name="Rectangle 3"/>
          <p:cNvSpPr>
            <a:spLocks noChangeArrowheads="1"/>
          </p:cNvSpPr>
          <p:nvPr/>
        </p:nvSpPr>
        <p:spPr bwMode="auto">
          <a:xfrm>
            <a:off x="736600" y="1954213"/>
            <a:ext cx="3516313"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pPr>
            <a:r>
              <a:rPr lang="en-GB" altLang="en-US">
                <a:solidFill>
                  <a:srgbClr val="8D358B"/>
                </a:solidFill>
                <a:latin typeface="Tuffy" panose="020B0603060100000000" pitchFamily="34" charset="0"/>
                <a:ea typeface="Tuffy" panose="020B0603060100000000" pitchFamily="34" charset="0"/>
                <a:cs typeface="Tuffy" panose="020B0603060100000000" pitchFamily="34" charset="0"/>
              </a:rPr>
              <a:t>the views, interests and aspirations of the young person; </a:t>
            </a:r>
          </a:p>
          <a:p>
            <a:pPr eaLnBrk="1" hangingPunct="1">
              <a:lnSpc>
                <a:spcPct val="100000"/>
              </a:lnSpc>
              <a:spcBef>
                <a:spcPct val="0"/>
              </a:spcBef>
            </a:pPr>
            <a:r>
              <a:rPr lang="en-GB" altLang="en-US">
                <a:solidFill>
                  <a:srgbClr val="8D358B"/>
                </a:solidFill>
                <a:latin typeface="Tuffy" panose="020B0603060100000000" pitchFamily="34" charset="0"/>
                <a:ea typeface="Tuffy" panose="020B0603060100000000" pitchFamily="34" charset="0"/>
                <a:cs typeface="Tuffy" panose="020B0603060100000000" pitchFamily="34" charset="0"/>
              </a:rPr>
              <a:t>the child or young person’s Special Educational Needs; </a:t>
            </a:r>
          </a:p>
          <a:p>
            <a:pPr eaLnBrk="1" hangingPunct="1">
              <a:lnSpc>
                <a:spcPct val="100000"/>
              </a:lnSpc>
              <a:spcBef>
                <a:spcPct val="0"/>
              </a:spcBef>
            </a:pPr>
            <a:r>
              <a:rPr lang="en-GB" altLang="en-US">
                <a:solidFill>
                  <a:srgbClr val="8D358B"/>
                </a:solidFill>
                <a:latin typeface="Tuffy" panose="020B0603060100000000" pitchFamily="34" charset="0"/>
                <a:ea typeface="Tuffy" panose="020B0603060100000000" pitchFamily="34" charset="0"/>
                <a:cs typeface="Tuffy" panose="020B0603060100000000" pitchFamily="34" charset="0"/>
              </a:rPr>
              <a:t>health needs related to their SEN or to a disability;</a:t>
            </a:r>
          </a:p>
          <a:p>
            <a:pPr eaLnBrk="1" hangingPunct="1">
              <a:lnSpc>
                <a:spcPct val="100000"/>
              </a:lnSpc>
              <a:spcBef>
                <a:spcPct val="0"/>
              </a:spcBef>
            </a:pPr>
            <a:r>
              <a:rPr lang="en-GB" altLang="en-US">
                <a:solidFill>
                  <a:srgbClr val="8D358B"/>
                </a:solidFill>
                <a:latin typeface="Tuffy" panose="020B0603060100000000" pitchFamily="34" charset="0"/>
                <a:ea typeface="Tuffy" panose="020B0603060100000000" pitchFamily="34" charset="0"/>
                <a:cs typeface="Tuffy" panose="020B0603060100000000" pitchFamily="34" charset="0"/>
              </a:rPr>
              <a:t>social care needs related to their SEN or to a disability;</a:t>
            </a:r>
          </a:p>
          <a:p>
            <a:pPr eaLnBrk="1" hangingPunct="1">
              <a:lnSpc>
                <a:spcPct val="100000"/>
              </a:lnSpc>
              <a:spcBef>
                <a:spcPct val="0"/>
              </a:spcBef>
            </a:pPr>
            <a:r>
              <a:rPr lang="en-GB" altLang="en-US">
                <a:solidFill>
                  <a:srgbClr val="8D358B"/>
                </a:solidFill>
                <a:latin typeface="Tuffy" panose="020B0603060100000000" pitchFamily="34" charset="0"/>
                <a:ea typeface="Tuffy" panose="020B0603060100000000" pitchFamily="34" charset="0"/>
                <a:cs typeface="Tuffy" panose="020B0603060100000000" pitchFamily="34" charset="0"/>
              </a:rPr>
              <a:t>planned outcomes for the child or young person; </a:t>
            </a:r>
          </a:p>
          <a:p>
            <a:pPr eaLnBrk="1" hangingPunct="1">
              <a:lnSpc>
                <a:spcPct val="100000"/>
              </a:lnSpc>
              <a:spcBef>
                <a:spcPct val="0"/>
              </a:spcBef>
            </a:pPr>
            <a:r>
              <a:rPr lang="en-GB" altLang="en-US">
                <a:solidFill>
                  <a:srgbClr val="8D358B"/>
                </a:solidFill>
                <a:latin typeface="Tuffy" panose="020B0603060100000000" pitchFamily="34" charset="0"/>
                <a:ea typeface="Tuffy" panose="020B0603060100000000" pitchFamily="34" charset="0"/>
                <a:cs typeface="Tuffy" panose="020B0603060100000000" pitchFamily="34" charset="0"/>
              </a:rPr>
              <a:t>provision for the needs mentioned in Section B</a:t>
            </a:r>
            <a:r>
              <a:rPr lang="en-GB" altLang="en-US">
                <a:solidFill>
                  <a:schemeClr val="bg1"/>
                </a:solidFill>
                <a:latin typeface="Tuffy" panose="020B0603060100000000" pitchFamily="34" charset="0"/>
                <a:ea typeface="Tuffy" panose="020B0603060100000000" pitchFamily="34" charset="0"/>
                <a:cs typeface="Tuffy" panose="020B0603060100000000" pitchFamily="34" charset="0"/>
              </a:rPr>
              <a:t>;</a:t>
            </a:r>
          </a:p>
        </p:txBody>
      </p:sp>
      <p:sp>
        <p:nvSpPr>
          <p:cNvPr id="6" name="Rectangle 5"/>
          <p:cNvSpPr>
            <a:spLocks noChangeArrowheads="1"/>
          </p:cNvSpPr>
          <p:nvPr/>
        </p:nvSpPr>
        <p:spPr bwMode="auto">
          <a:xfrm>
            <a:off x="4679950" y="2092325"/>
            <a:ext cx="3514725" cy="3543300"/>
          </a:xfrm>
          <a:prstGeom prst="rect">
            <a:avLst/>
          </a:prstGeom>
          <a:solidFill>
            <a:srgbClr val="EC73A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pPr>
            <a:r>
              <a:rPr lang="en-GB" altLang="en-US">
                <a:solidFill>
                  <a:schemeClr val="bg1"/>
                </a:solidFill>
                <a:latin typeface="Tuffy" panose="020B0603060100000000" pitchFamily="34" charset="0"/>
                <a:ea typeface="Tuffy" panose="020B0603060100000000" pitchFamily="34" charset="0"/>
                <a:cs typeface="Tuffy" panose="020B0603060100000000" pitchFamily="34" charset="0"/>
              </a:rPr>
              <a:t>any health provision;</a:t>
            </a:r>
          </a:p>
          <a:p>
            <a:pPr eaLnBrk="1" hangingPunct="1">
              <a:lnSpc>
                <a:spcPct val="100000"/>
              </a:lnSpc>
              <a:spcBef>
                <a:spcPct val="0"/>
              </a:spcBef>
            </a:pPr>
            <a:r>
              <a:rPr lang="en-GB" altLang="en-US">
                <a:solidFill>
                  <a:schemeClr val="bg1"/>
                </a:solidFill>
                <a:latin typeface="Tuffy" panose="020B0603060100000000" pitchFamily="34" charset="0"/>
                <a:ea typeface="Tuffy" panose="020B0603060100000000" pitchFamily="34" charset="0"/>
                <a:cs typeface="Tuffy" panose="020B0603060100000000" pitchFamily="34" charset="0"/>
              </a:rPr>
              <a:t>any social care provision that must be made for a child or young person (H1);</a:t>
            </a:r>
          </a:p>
          <a:p>
            <a:pPr eaLnBrk="1" hangingPunct="1">
              <a:lnSpc>
                <a:spcPct val="100000"/>
              </a:lnSpc>
              <a:spcBef>
                <a:spcPct val="0"/>
              </a:spcBef>
            </a:pPr>
            <a:r>
              <a:rPr lang="en-GB" altLang="en-US">
                <a:solidFill>
                  <a:schemeClr val="bg1"/>
                </a:solidFill>
                <a:latin typeface="Tuffy" panose="020B0603060100000000" pitchFamily="34" charset="0"/>
                <a:ea typeface="Tuffy" panose="020B0603060100000000" pitchFamily="34" charset="0"/>
                <a:cs typeface="Tuffy" panose="020B0603060100000000" pitchFamily="34" charset="0"/>
              </a:rPr>
              <a:t>any other social care provision related to a child’s SEN or to a disability (H2);</a:t>
            </a:r>
          </a:p>
          <a:p>
            <a:pPr eaLnBrk="1" hangingPunct="1">
              <a:lnSpc>
                <a:spcPct val="100000"/>
              </a:lnSpc>
              <a:spcBef>
                <a:spcPct val="0"/>
              </a:spcBef>
            </a:pPr>
            <a:r>
              <a:rPr lang="en-GB" altLang="en-US">
                <a:solidFill>
                  <a:schemeClr val="bg1"/>
                </a:solidFill>
                <a:latin typeface="Tuffy" panose="020B0603060100000000" pitchFamily="34" charset="0"/>
                <a:ea typeface="Tuffy" panose="020B0603060100000000" pitchFamily="34" charset="0"/>
                <a:cs typeface="Tuffy" panose="020B0603060100000000" pitchFamily="34" charset="0"/>
              </a:rPr>
              <a:t>the name or type of school or setting;</a:t>
            </a:r>
          </a:p>
          <a:p>
            <a:pPr eaLnBrk="1" hangingPunct="1">
              <a:lnSpc>
                <a:spcPct val="100000"/>
              </a:lnSpc>
              <a:spcBef>
                <a:spcPct val="0"/>
              </a:spcBef>
            </a:pPr>
            <a:r>
              <a:rPr lang="en-GB" altLang="en-US">
                <a:solidFill>
                  <a:schemeClr val="bg1"/>
                </a:solidFill>
                <a:latin typeface="Tuffy" panose="020B0603060100000000" pitchFamily="34" charset="0"/>
                <a:ea typeface="Tuffy" panose="020B0603060100000000" pitchFamily="34" charset="0"/>
                <a:cs typeface="Tuffy" panose="020B0603060100000000" pitchFamily="34" charset="0"/>
              </a:rPr>
              <a:t>details of any personal budget;</a:t>
            </a:r>
          </a:p>
          <a:p>
            <a:pPr eaLnBrk="1" hangingPunct="1">
              <a:lnSpc>
                <a:spcPct val="100000"/>
              </a:lnSpc>
              <a:spcBef>
                <a:spcPct val="0"/>
              </a:spcBef>
            </a:pPr>
            <a:r>
              <a:rPr lang="en-GB" altLang="en-US">
                <a:solidFill>
                  <a:schemeClr val="bg1"/>
                </a:solidFill>
                <a:latin typeface="Tuffy" panose="020B0603060100000000" pitchFamily="34" charset="0"/>
                <a:ea typeface="Tuffy" panose="020B0603060100000000" pitchFamily="34" charset="0"/>
                <a:cs typeface="Tuffy" panose="020B0603060100000000" pitchFamily="34" charset="0"/>
              </a:rPr>
              <a:t>advice and information from the EHC assessment. </a:t>
            </a:r>
            <a:r>
              <a:rPr lang="en-GB" altLang="en-US" b="1">
                <a:solidFill>
                  <a:schemeClr val="tx1"/>
                </a:solidFill>
                <a:latin typeface="Tuffy" panose="020B0603060100000000" pitchFamily="34" charset="0"/>
                <a:ea typeface="Tuffy" panose="020B0603060100000000" pitchFamily="34" charset="0"/>
                <a:cs typeface="Tuffy" panose="020B0603060100000000" pitchFamily="34" charset="0"/>
              </a:rPr>
              <a:t> </a:t>
            </a:r>
            <a:endParaRPr lang="en-GB" altLang="en-US">
              <a:solidFill>
                <a:schemeClr val="tx1"/>
              </a:solidFill>
              <a:latin typeface="Tuffy" panose="020B0603060100000000" pitchFamily="34" charset="0"/>
              <a:ea typeface="Tuffy" panose="020B0603060100000000" pitchFamily="34" charset="0"/>
              <a:cs typeface="Tuffy" panose="020B06030601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p:cNvSpPr>
            <a:spLocks noGrp="1" noChangeArrowheads="1"/>
          </p:cNvSpPr>
          <p:nvPr>
            <p:ph type="title"/>
          </p:nvPr>
        </p:nvSpPr>
        <p:spPr>
          <a:xfrm>
            <a:off x="457200" y="479425"/>
            <a:ext cx="8220075" cy="993775"/>
          </a:xfrm>
        </p:spPr>
        <p:txBody>
          <a:bodyPr/>
          <a:lstStyle/>
          <a:p>
            <a:pPr algn="ctr" eaLnBrk="1" hangingPunct="1"/>
            <a:r>
              <a:rPr lang="en-US" altLang="en-US" sz="3600">
                <a:solidFill>
                  <a:srgbClr val="8D358B"/>
                </a:solidFill>
                <a:latin typeface="Tuffy" panose="020B0603060100000000" pitchFamily="34" charset="0"/>
                <a:ea typeface="Tuffy" panose="020B0603060100000000" pitchFamily="34" charset="0"/>
                <a:cs typeface="Twinkl" pitchFamily="2" charset="0"/>
              </a:rPr>
              <a:t>What Are My Responsibilities to Pupils with an EHCP as a Teacher?</a:t>
            </a:r>
            <a:endParaRPr lang="en-GB" altLang="en-US" sz="3600">
              <a:solidFill>
                <a:srgbClr val="8D358B"/>
              </a:solidFill>
              <a:latin typeface="Tuffy" panose="020B0603060100000000" pitchFamily="34" charset="0"/>
              <a:ea typeface="Tuffy" panose="020B0603060100000000" pitchFamily="34" charset="0"/>
              <a:cs typeface="Twinkl" pitchFamily="2" charset="0"/>
            </a:endParaRPr>
          </a:p>
        </p:txBody>
      </p:sp>
      <p:sp>
        <p:nvSpPr>
          <p:cNvPr id="13315" name="Rectangle 4"/>
          <p:cNvSpPr>
            <a:spLocks noChangeArrowheads="1"/>
          </p:cNvSpPr>
          <p:nvPr/>
        </p:nvSpPr>
        <p:spPr bwMode="auto">
          <a:xfrm>
            <a:off x="969963" y="1703388"/>
            <a:ext cx="70739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pPr>
            <a:r>
              <a:rPr lang="en-US" altLang="en-US">
                <a:solidFill>
                  <a:schemeClr val="tx1"/>
                </a:solidFill>
                <a:latin typeface="Tuffy" panose="020B0603060100000000" pitchFamily="34" charset="0"/>
                <a:ea typeface="Tuffy" panose="020B0603060100000000" pitchFamily="34" charset="0"/>
                <a:cs typeface="Tuffy" panose="020B0603060100000000" pitchFamily="34" charset="0"/>
              </a:rPr>
              <a:t>“Teachers are responsible and accountable for the progress and development of the pupils in their class, including where pupils access support from teaching assistants or specialist staff.”</a:t>
            </a:r>
          </a:p>
          <a:p>
            <a:pPr eaLnBrk="1" hangingPunct="1">
              <a:lnSpc>
                <a:spcPct val="100000"/>
              </a:lnSpc>
              <a:spcBef>
                <a:spcPct val="0"/>
              </a:spcBef>
            </a:pPr>
            <a:r>
              <a:rPr lang="en-US" altLang="en-US">
                <a:solidFill>
                  <a:schemeClr val="tx1"/>
                </a:solidFill>
                <a:latin typeface="Tuffy" panose="020B0603060100000000" pitchFamily="34" charset="0"/>
                <a:ea typeface="Tuffy" panose="020B0603060100000000" pitchFamily="34" charset="0"/>
                <a:cs typeface="Tuffy" panose="020B0603060100000000" pitchFamily="34" charset="0"/>
              </a:rPr>
              <a:t>“The class or subject teacher should remain responsible for working with the child on a daily basis, even when interventions involve group or one-to-one teaching away from the main class or subject teacher...” </a:t>
            </a:r>
          </a:p>
          <a:p>
            <a:pPr eaLnBrk="1" hangingPunct="1">
              <a:lnSpc>
                <a:spcPct val="100000"/>
              </a:lnSpc>
              <a:spcBef>
                <a:spcPct val="0"/>
              </a:spcBef>
            </a:pPr>
            <a:r>
              <a:rPr lang="en-US" altLang="en-US">
                <a:solidFill>
                  <a:schemeClr val="tx1"/>
                </a:solidFill>
                <a:latin typeface="Tuffy" panose="020B0603060100000000" pitchFamily="34" charset="0"/>
                <a:ea typeface="Tuffy" panose="020B0603060100000000" pitchFamily="34" charset="0"/>
                <a:cs typeface="Tuffy" panose="020B0603060100000000" pitchFamily="34" charset="0"/>
              </a:rPr>
              <a:t>“They should work closely with any teaching assistants or specialist staff involved to plan and assess the impact of support and interventions and how they can be linked to classroom teaching.”</a:t>
            </a:r>
          </a:p>
          <a:p>
            <a:pPr eaLnBrk="1" hangingPunct="1">
              <a:lnSpc>
                <a:spcPct val="100000"/>
              </a:lnSpc>
              <a:spcBef>
                <a:spcPct val="0"/>
              </a:spcBef>
            </a:pPr>
            <a:r>
              <a:rPr lang="en-US" altLang="en-US">
                <a:solidFill>
                  <a:schemeClr val="tx1"/>
                </a:solidFill>
                <a:latin typeface="Tuffy" panose="020B0603060100000000" pitchFamily="34" charset="0"/>
                <a:ea typeface="Tuffy" panose="020B0603060100000000" pitchFamily="34" charset="0"/>
                <a:cs typeface="Tuffy" panose="020B0603060100000000" pitchFamily="34" charset="0"/>
              </a:rPr>
              <a:t>“Working with the SENCO, [they] should revise the support in light of the pupil’s progress and development, deciding on any changes to the support and outcomes in consultation with the parent and pupil.”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p:cNvSpPr>
            <a:spLocks noGrp="1" noChangeArrowheads="1"/>
          </p:cNvSpPr>
          <p:nvPr>
            <p:ph type="title"/>
          </p:nvPr>
        </p:nvSpPr>
        <p:spPr>
          <a:xfrm>
            <a:off x="457200" y="479425"/>
            <a:ext cx="8220075" cy="1082675"/>
          </a:xfrm>
        </p:spPr>
        <p:txBody>
          <a:bodyPr/>
          <a:lstStyle/>
          <a:p>
            <a:pPr algn="ctr" eaLnBrk="1" hangingPunct="1"/>
            <a:r>
              <a:rPr lang="en-US" altLang="en-US" sz="3600">
                <a:solidFill>
                  <a:srgbClr val="8D358B"/>
                </a:solidFill>
                <a:latin typeface="Tuffy" panose="020B0603060100000000" pitchFamily="34" charset="0"/>
                <a:ea typeface="Tuffy" panose="020B0603060100000000" pitchFamily="34" charset="0"/>
                <a:cs typeface="Twinkl" pitchFamily="2" charset="0"/>
              </a:rPr>
              <a:t>What Are My Responsibilities to Pupils with an EHCP as a Teacher? </a:t>
            </a:r>
            <a:endParaRPr lang="en-GB" altLang="en-US" sz="3600">
              <a:solidFill>
                <a:srgbClr val="8D358B"/>
              </a:solidFill>
              <a:latin typeface="Tuffy" panose="020B0603060100000000" pitchFamily="34" charset="0"/>
              <a:ea typeface="Tuffy" panose="020B0603060100000000" pitchFamily="34" charset="0"/>
              <a:cs typeface="Twinkl" pitchFamily="2" charset="0"/>
            </a:endParaRPr>
          </a:p>
        </p:txBody>
      </p:sp>
      <p:sp>
        <p:nvSpPr>
          <p:cNvPr id="5" name="Rectangle 4"/>
          <p:cNvSpPr>
            <a:spLocks noChangeArrowheads="1"/>
          </p:cNvSpPr>
          <p:nvPr/>
        </p:nvSpPr>
        <p:spPr bwMode="auto">
          <a:xfrm>
            <a:off x="969963" y="1703388"/>
            <a:ext cx="7073900" cy="1881187"/>
          </a:xfrm>
          <a:prstGeom prst="rect">
            <a:avLst/>
          </a:prstGeom>
          <a:solidFill>
            <a:srgbClr val="F0864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US" altLang="en-US">
                <a:solidFill>
                  <a:schemeClr val="bg1"/>
                </a:solidFill>
                <a:latin typeface="Tuffy" panose="020B0603060100000000" pitchFamily="34" charset="0"/>
                <a:ea typeface="Tuffy" panose="020B0603060100000000" pitchFamily="34" charset="0"/>
                <a:cs typeface="Tuffy" panose="020B0603060100000000" pitchFamily="34" charset="0"/>
              </a:rPr>
              <a:t>Class and subject teachers will work closely with and be supported by the SENCo. Under the previous framework, the SENCo had direct responsibility for supporting children and young people with special educational needs and disabilities. However, under the new 0-25 SEND Code of Practice (2015), their role is more strategic </a:t>
            </a:r>
            <a:br>
              <a:rPr lang="en-US" altLang="en-US">
                <a:solidFill>
                  <a:schemeClr val="bg1"/>
                </a:solidFill>
                <a:latin typeface="Tuffy" panose="020B0603060100000000" pitchFamily="34" charset="0"/>
                <a:ea typeface="Tuffy" panose="020B0603060100000000" pitchFamily="34" charset="0"/>
                <a:cs typeface="Tuffy" panose="020B0603060100000000" pitchFamily="34" charset="0"/>
              </a:rPr>
            </a:br>
            <a:r>
              <a:rPr lang="en-US" altLang="en-US">
                <a:solidFill>
                  <a:schemeClr val="bg1"/>
                </a:solidFill>
                <a:latin typeface="Tuffy" panose="020B0603060100000000" pitchFamily="34" charset="0"/>
                <a:ea typeface="Tuffy" panose="020B0603060100000000" pitchFamily="34" charset="0"/>
                <a:cs typeface="Tuffy" panose="020B0603060100000000" pitchFamily="34" charset="0"/>
              </a:rPr>
              <a:t>and supportive. </a:t>
            </a:r>
          </a:p>
        </p:txBody>
      </p:sp>
      <p:sp>
        <p:nvSpPr>
          <p:cNvPr id="4" name="Rectangle 3">
            <a:extLst>
              <a:ext uri="{FF2B5EF4-FFF2-40B4-BE49-F238E27FC236}">
                <a16:creationId xmlns:a16="http://schemas.microsoft.com/office/drawing/2014/main" id="{054F1C90-B9E5-47CA-9A65-4F16DAD46D4F}"/>
              </a:ext>
            </a:extLst>
          </p:cNvPr>
          <p:cNvSpPr>
            <a:spLocks noChangeArrowheads="1"/>
          </p:cNvSpPr>
          <p:nvPr/>
        </p:nvSpPr>
        <p:spPr bwMode="auto">
          <a:xfrm>
            <a:off x="969963" y="3814763"/>
            <a:ext cx="7073900" cy="2065337"/>
          </a:xfrm>
          <a:prstGeom prst="rect">
            <a:avLst/>
          </a:prstGeom>
          <a:solidFill>
            <a:srgbClr val="8D358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800100" indent="-34290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 typeface="Arial" panose="020B0604020202020204" pitchFamily="34" charset="0"/>
              <a:buNone/>
              <a:defRPr/>
            </a:pPr>
            <a:r>
              <a:rPr lang="en-US" altLang="en-US" sz="2000" dirty="0">
                <a:solidFill>
                  <a:schemeClr val="bg1"/>
                </a:solidFill>
                <a:latin typeface="Tuffy" panose="020B0603060100000000" pitchFamily="34" charset="0"/>
                <a:ea typeface="Tuffy" panose="020B0603060100000000" pitchFamily="34" charset="0"/>
              </a:rPr>
              <a:t>Teachers have responsibilities:</a:t>
            </a:r>
          </a:p>
          <a:p>
            <a:pPr marL="342900" indent="-342900" eaLnBrk="1" hangingPunct="1">
              <a:lnSpc>
                <a:spcPct val="100000"/>
              </a:lnSpc>
              <a:spcBef>
                <a:spcPct val="0"/>
              </a:spcBef>
              <a:defRPr/>
            </a:pPr>
            <a:r>
              <a:rPr lang="en-US" altLang="en-US" sz="2000" dirty="0">
                <a:solidFill>
                  <a:schemeClr val="bg1"/>
                </a:solidFill>
                <a:latin typeface="Tuffy" panose="020B0603060100000000" pitchFamily="34" charset="0"/>
                <a:ea typeface="Tuffy" panose="020B0603060100000000" pitchFamily="34" charset="0"/>
                <a:cs typeface="MS PGothic" panose="020B0600070205080204" pitchFamily="34" charset="-128"/>
              </a:rPr>
              <a:t>directly to children and young people at risk of or with special educational needs and disabilities (e.g. identification, assessment, intervention, monitoring and review); </a:t>
            </a:r>
          </a:p>
          <a:p>
            <a:pPr marL="342900" indent="-342900" eaLnBrk="1" hangingPunct="1">
              <a:lnSpc>
                <a:spcPct val="100000"/>
              </a:lnSpc>
              <a:spcBef>
                <a:spcPct val="0"/>
              </a:spcBef>
              <a:defRPr/>
            </a:pPr>
            <a:r>
              <a:rPr lang="en-US" altLang="en-US" sz="2000" dirty="0">
                <a:solidFill>
                  <a:schemeClr val="bg1"/>
                </a:solidFill>
                <a:latin typeface="Tuffy" panose="020B0603060100000000" pitchFamily="34" charset="0"/>
                <a:ea typeface="Tuffy" panose="020B0603060100000000" pitchFamily="34" charset="0"/>
                <a:cs typeface="MS PGothic" panose="020B0600070205080204" pitchFamily="34" charset="-128"/>
              </a:rPr>
              <a:t>working with families; </a:t>
            </a:r>
          </a:p>
          <a:p>
            <a:pPr marL="342900" indent="-342900" eaLnBrk="1" hangingPunct="1">
              <a:lnSpc>
                <a:spcPct val="100000"/>
              </a:lnSpc>
              <a:spcBef>
                <a:spcPct val="0"/>
              </a:spcBef>
              <a:defRPr/>
            </a:pPr>
            <a:r>
              <a:rPr lang="en-US" altLang="en-US" sz="2000" dirty="0">
                <a:solidFill>
                  <a:schemeClr val="bg1"/>
                </a:solidFill>
                <a:latin typeface="Tuffy" panose="020B0603060100000000" pitchFamily="34" charset="0"/>
                <a:ea typeface="Tuffy" panose="020B0603060100000000" pitchFamily="34" charset="0"/>
                <a:cs typeface="MS PGothic" panose="020B0600070205080204" pitchFamily="34" charset="-128"/>
              </a:rPr>
              <a:t>working with other professionals.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75</TotalTime>
  <Words>945</Words>
  <Application>Microsoft Office PowerPoint</Application>
  <PresentationFormat>On-screen Show (4:3)</PresentationFormat>
  <Paragraphs>55</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Twinkl</vt:lpstr>
      <vt:lpstr>MS PGothic</vt:lpstr>
      <vt:lpstr>Calibri</vt:lpstr>
      <vt:lpstr>Tuffy</vt:lpstr>
      <vt:lpstr>Office Theme</vt:lpstr>
      <vt:lpstr>PowerPoint Presentation</vt:lpstr>
      <vt:lpstr>What Is an Education,  Health Care Plan? </vt:lpstr>
      <vt:lpstr>Who Is an EHCP For?</vt:lpstr>
      <vt:lpstr>How Long Can a Child or Young Person Receive an EHCP?</vt:lpstr>
      <vt:lpstr>How Can Parents or Carers Receive an EHCP for Their Child?</vt:lpstr>
      <vt:lpstr>What Will Happen Once the  EHCP Is Issued?</vt:lpstr>
      <vt:lpstr>What Does an EHCP Include?</vt:lpstr>
      <vt:lpstr>What Are My Responsibilities to Pupils with an EHCP as a Teacher?</vt:lpstr>
      <vt:lpstr>What Are My Responsibilities to Pupils with an EHCP as a Teacher? </vt:lpstr>
      <vt:lpstr>What is an EHCP Review Meeting?</vt:lpstr>
      <vt:lpstr>More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Martin Ward</dc:creator>
  <cp:lastModifiedBy>Twinkl Twinkl</cp:lastModifiedBy>
  <cp:revision>10</cp:revision>
  <dcterms:created xsi:type="dcterms:W3CDTF">2018-11-07T12:43:50Z</dcterms:created>
  <dcterms:modified xsi:type="dcterms:W3CDTF">2019-01-28T14:52:10Z</dcterms:modified>
</cp:coreProperties>
</file>