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7" r:id="rId6"/>
    <p:sldId id="260" r:id="rId7"/>
    <p:sldId id="261" r:id="rId8"/>
    <p:sldId id="258" r:id="rId9"/>
    <p:sldId id="263" r:id="rId10"/>
    <p:sldId id="266" r:id="rId11"/>
    <p:sldId id="264" r:id="rId12"/>
    <p:sldId id="265" r:id="rId13"/>
    <p:sldId id="268" r:id="rId14"/>
    <p:sldId id="269" r:id="rId15"/>
    <p:sldId id="270"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5E5C4D-3DAE-64CD-01F7-48D09B81EBF7}" name="Zoe Richards" initials="ZR" userId="9476b62030854d1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2A6D"/>
    <a:srgbClr val="DE47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227" autoAdjust="0"/>
    <p:restoredTop sz="94660"/>
  </p:normalViewPr>
  <p:slideViewPr>
    <p:cSldViewPr snapToGrid="0">
      <p:cViewPr varScale="1">
        <p:scale>
          <a:sx n="73" d="100"/>
          <a:sy n="73" d="100"/>
        </p:scale>
        <p:origin x="774" y="60"/>
      </p:cViewPr>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72C4A-0013-22B5-8C43-A7E7008A44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7B22C45-F23F-D805-24A9-64828A5EB7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ACC9D7FA-3C91-FE68-62ED-73EFD1AB5AAD}"/>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5" name="Footer Placeholder 4">
            <a:extLst>
              <a:ext uri="{FF2B5EF4-FFF2-40B4-BE49-F238E27FC236}">
                <a16:creationId xmlns:a16="http://schemas.microsoft.com/office/drawing/2014/main" id="{A55ADB50-7160-DAA2-E7CF-57D6632520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481E2D-CE25-9E15-217C-293668BF99E7}"/>
              </a:ext>
            </a:extLst>
          </p:cNvPr>
          <p:cNvSpPr>
            <a:spLocks noGrp="1"/>
          </p:cNvSpPr>
          <p:nvPr>
            <p:ph type="sldNum" sz="quarter" idx="12"/>
          </p:nvPr>
        </p:nvSpPr>
        <p:spPr/>
        <p:txBody>
          <a:bodyPr/>
          <a:lstStyle/>
          <a:p>
            <a:fld id="{A8CE2F54-EB68-4368-A963-52A0B6C02E4F}" type="slidenum">
              <a:rPr lang="en-GB" smtClean="0"/>
              <a:t>‹#›</a:t>
            </a:fld>
            <a:endParaRPr lang="en-GB"/>
          </a:p>
        </p:txBody>
      </p:sp>
      <p:sp>
        <p:nvSpPr>
          <p:cNvPr id="7" name="TextBox 6">
            <a:extLst>
              <a:ext uri="{FF2B5EF4-FFF2-40B4-BE49-F238E27FC236}">
                <a16:creationId xmlns:a16="http://schemas.microsoft.com/office/drawing/2014/main" id="{D81AC3E6-D71D-FB3C-93B5-4D46EE7F1440}"/>
              </a:ext>
            </a:extLst>
          </p:cNvPr>
          <p:cNvSpPr txBox="1"/>
          <p:nvPr userDrawn="1"/>
        </p:nvSpPr>
        <p:spPr>
          <a:xfrm>
            <a:off x="4343400" y="6356350"/>
            <a:ext cx="914400" cy="369332"/>
          </a:xfrm>
          <a:prstGeom prst="rect">
            <a:avLst/>
          </a:prstGeom>
          <a:noFill/>
        </p:spPr>
        <p:txBody>
          <a:bodyPr wrap="square" rtlCol="0">
            <a:spAutoFit/>
          </a:bodyPr>
          <a:lstStyle/>
          <a:p>
            <a:r>
              <a:rPr lang="en-GB" dirty="0"/>
              <a:t>Draft</a:t>
            </a:r>
          </a:p>
        </p:txBody>
      </p:sp>
    </p:spTree>
    <p:extLst>
      <p:ext uri="{BB962C8B-B14F-4D97-AF65-F5344CB8AC3E}">
        <p14:creationId xmlns:p14="http://schemas.microsoft.com/office/powerpoint/2010/main" val="183557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86C8-F580-97F2-26B9-656C13EF13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690E5E-387A-22F2-F537-44B15D8D02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5E08D4-2A4E-9CC4-7C74-D664C2EFF467}"/>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5" name="Footer Placeholder 4">
            <a:extLst>
              <a:ext uri="{FF2B5EF4-FFF2-40B4-BE49-F238E27FC236}">
                <a16:creationId xmlns:a16="http://schemas.microsoft.com/office/drawing/2014/main" id="{82D2DD56-5BB4-1AA0-147F-DDCECFDDD5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1E3FED-4F25-67EF-BF92-B04BB1651A4F}"/>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591125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2269AD-F235-6B13-E36C-71349CBE45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DFD5A9-7240-D549-3EA2-C764589A9F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38C107-E8AE-7D21-CB4C-CBCBBBAA50FC}"/>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5" name="Footer Placeholder 4">
            <a:extLst>
              <a:ext uri="{FF2B5EF4-FFF2-40B4-BE49-F238E27FC236}">
                <a16:creationId xmlns:a16="http://schemas.microsoft.com/office/drawing/2014/main" id="{C9191EB9-7E7C-3217-7F47-6151B4265C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C930DB-3492-2483-2F48-1C45FBC997EB}"/>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61713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D977-6563-23CF-3BE9-158B47F24A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2CF64A-0121-7DB8-E787-31195D1B8F5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4A3F3AB7-F73C-C009-A380-668655BACEF6}"/>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5" name="Footer Placeholder 4">
            <a:extLst>
              <a:ext uri="{FF2B5EF4-FFF2-40B4-BE49-F238E27FC236}">
                <a16:creationId xmlns:a16="http://schemas.microsoft.com/office/drawing/2014/main" id="{E55751C4-A545-DFDD-6442-8EF8D6D114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551655-89FB-64AB-D8CB-6183EDB3FFAB}"/>
              </a:ext>
            </a:extLst>
          </p:cNvPr>
          <p:cNvSpPr>
            <a:spLocks noGrp="1"/>
          </p:cNvSpPr>
          <p:nvPr>
            <p:ph type="sldNum" sz="quarter" idx="12"/>
          </p:nvPr>
        </p:nvSpPr>
        <p:spPr/>
        <p:txBody>
          <a:bodyPr/>
          <a:lstStyle/>
          <a:p>
            <a:fld id="{A8CE2F54-EB68-4368-A963-52A0B6C02E4F}" type="slidenum">
              <a:rPr lang="en-GB" smtClean="0"/>
              <a:t>‹#›</a:t>
            </a:fld>
            <a:endParaRPr lang="en-GB"/>
          </a:p>
        </p:txBody>
      </p:sp>
      <p:sp>
        <p:nvSpPr>
          <p:cNvPr id="7" name="TextBox 6">
            <a:extLst>
              <a:ext uri="{FF2B5EF4-FFF2-40B4-BE49-F238E27FC236}">
                <a16:creationId xmlns:a16="http://schemas.microsoft.com/office/drawing/2014/main" id="{E2BE0AB6-06AE-2CC9-ECCB-3C4A4A15BA3A}"/>
              </a:ext>
            </a:extLst>
          </p:cNvPr>
          <p:cNvSpPr txBox="1"/>
          <p:nvPr userDrawn="1"/>
        </p:nvSpPr>
        <p:spPr>
          <a:xfrm>
            <a:off x="10515600" y="1870075"/>
            <a:ext cx="659476" cy="369332"/>
          </a:xfrm>
          <a:prstGeom prst="rect">
            <a:avLst/>
          </a:prstGeom>
          <a:noFill/>
        </p:spPr>
        <p:txBody>
          <a:bodyPr wrap="none" rtlCol="0">
            <a:spAutoFit/>
          </a:bodyPr>
          <a:lstStyle/>
          <a:p>
            <a:r>
              <a:rPr lang="en-GB" dirty="0"/>
              <a:t>Draft</a:t>
            </a:r>
          </a:p>
        </p:txBody>
      </p:sp>
    </p:spTree>
    <p:extLst>
      <p:ext uri="{BB962C8B-B14F-4D97-AF65-F5344CB8AC3E}">
        <p14:creationId xmlns:p14="http://schemas.microsoft.com/office/powerpoint/2010/main" val="198794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049DB-C559-62DC-FA88-F2D2C0EB89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6D08C54-A2E6-AED6-1C5B-6542F28EA4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B974F8-A0A3-3E8D-7A21-4A60F3194A60}"/>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5" name="Footer Placeholder 4">
            <a:extLst>
              <a:ext uri="{FF2B5EF4-FFF2-40B4-BE49-F238E27FC236}">
                <a16:creationId xmlns:a16="http://schemas.microsoft.com/office/drawing/2014/main" id="{92EC4057-74FC-2B65-B9E0-17F51969BA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FAE8F0-C160-25DE-C975-7D19712D9478}"/>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62953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BF2B-8F85-6192-C736-3D02486AD5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F584A7-6115-C7B3-8EE9-8AC9678915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E2CAD28-1427-30B3-8F3C-54B8F720AA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A0B1B3-738C-C5BD-FA30-1E4ED7AFC850}"/>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6" name="Footer Placeholder 5">
            <a:extLst>
              <a:ext uri="{FF2B5EF4-FFF2-40B4-BE49-F238E27FC236}">
                <a16:creationId xmlns:a16="http://schemas.microsoft.com/office/drawing/2014/main" id="{FE7AD18E-1E48-EFE1-A71D-2689DCC231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375393-E808-D442-B020-99B99F99B0F6}"/>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443739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446D9-AC04-14E5-70C6-7ED664ED99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FF30C6-0E71-73AF-09F7-903025B6A9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4A3112-D4F5-86C4-9210-AE2362297D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CDB7312-1E28-0609-3E8F-168C12C059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98B4BD-AD35-EACF-A5F7-23807C3E30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7C54E9-AF36-1370-BFE2-25F292931096}"/>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8" name="Footer Placeholder 7">
            <a:extLst>
              <a:ext uri="{FF2B5EF4-FFF2-40B4-BE49-F238E27FC236}">
                <a16:creationId xmlns:a16="http://schemas.microsoft.com/office/drawing/2014/main" id="{81C80DEB-FFEB-F825-A5C8-F954696D744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B76C59-9F05-3469-525E-9ED097A2EE12}"/>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361775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04E4-B298-2A3B-8FEB-8AB1FE120DE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DFABE3-D7B6-9E80-E7E6-E5BA89EBD75F}"/>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4" name="Footer Placeholder 3">
            <a:extLst>
              <a:ext uri="{FF2B5EF4-FFF2-40B4-BE49-F238E27FC236}">
                <a16:creationId xmlns:a16="http://schemas.microsoft.com/office/drawing/2014/main" id="{79B6C84C-9DC8-D5E0-9E98-75EE55012AB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0DC4C97-3C8A-32BC-F4BA-70F2FADB432A}"/>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983337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292AD6-C70F-3913-7BE3-291C697B4145}"/>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3" name="Footer Placeholder 2">
            <a:extLst>
              <a:ext uri="{FF2B5EF4-FFF2-40B4-BE49-F238E27FC236}">
                <a16:creationId xmlns:a16="http://schemas.microsoft.com/office/drawing/2014/main" id="{DE278DAE-B4ED-9FF7-BCE2-7115FE83DC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275A94C-0B03-E910-0A64-1FB157E4EE4F}"/>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145341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81CE7-BA8A-36B6-72D1-7AD0DAD51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4F7580-399B-8D0D-5150-0799087A1C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D410109-A0AC-3489-640D-00F03898D8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D4829-30FF-D784-3367-754FF6521DE8}"/>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6" name="Footer Placeholder 5">
            <a:extLst>
              <a:ext uri="{FF2B5EF4-FFF2-40B4-BE49-F238E27FC236}">
                <a16:creationId xmlns:a16="http://schemas.microsoft.com/office/drawing/2014/main" id="{9F18411E-52FA-AACC-0369-7CA2A37AEF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A55668-5B4C-3DEB-97FA-F5C9894B5429}"/>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235850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2D3ED-794B-6E23-4237-F489B5E808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308057-0EDD-205A-E820-2E90844C0D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073E81B-78F1-2BB0-A5F7-AB9E729C7F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68DA07-70EB-88EA-6CE1-4248100831CD}"/>
              </a:ext>
            </a:extLst>
          </p:cNvPr>
          <p:cNvSpPr>
            <a:spLocks noGrp="1"/>
          </p:cNvSpPr>
          <p:nvPr>
            <p:ph type="dt" sz="half" idx="10"/>
          </p:nvPr>
        </p:nvSpPr>
        <p:spPr/>
        <p:txBody>
          <a:bodyPr/>
          <a:lstStyle/>
          <a:p>
            <a:fld id="{638B60D8-0E5D-48D8-8F6A-6D8AE7BE62B9}" type="datetimeFigureOut">
              <a:rPr lang="en-GB" smtClean="0"/>
              <a:t>15/05/2023</a:t>
            </a:fld>
            <a:endParaRPr lang="en-GB"/>
          </a:p>
        </p:txBody>
      </p:sp>
      <p:sp>
        <p:nvSpPr>
          <p:cNvPr id="6" name="Footer Placeholder 5">
            <a:extLst>
              <a:ext uri="{FF2B5EF4-FFF2-40B4-BE49-F238E27FC236}">
                <a16:creationId xmlns:a16="http://schemas.microsoft.com/office/drawing/2014/main" id="{B2B80249-D919-275C-BAE9-1B40B9381A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636621-420C-C1C5-5907-7EABD7A8E678}"/>
              </a:ext>
            </a:extLst>
          </p:cNvPr>
          <p:cNvSpPr>
            <a:spLocks noGrp="1"/>
          </p:cNvSpPr>
          <p:nvPr>
            <p:ph type="sldNum" sz="quarter" idx="12"/>
          </p:nvPr>
        </p:nvSpPr>
        <p:spPr/>
        <p:txBody>
          <a:bodyPr/>
          <a:lstStyle/>
          <a:p>
            <a:fld id="{A8CE2F54-EB68-4368-A963-52A0B6C02E4F}" type="slidenum">
              <a:rPr lang="en-GB" smtClean="0"/>
              <a:t>‹#›</a:t>
            </a:fld>
            <a:endParaRPr lang="en-GB"/>
          </a:p>
        </p:txBody>
      </p:sp>
    </p:spTree>
    <p:extLst>
      <p:ext uri="{BB962C8B-B14F-4D97-AF65-F5344CB8AC3E}">
        <p14:creationId xmlns:p14="http://schemas.microsoft.com/office/powerpoint/2010/main" val="134954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FE16E2-815C-7D2F-FE64-AA5E5FCE8A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C258A5-E5A5-B3CB-CADA-346FAEDD50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C484DD-BAA3-F565-3323-6E2B6B70E6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B60D8-0E5D-48D8-8F6A-6D8AE7BE62B9}" type="datetimeFigureOut">
              <a:rPr lang="en-GB" smtClean="0"/>
              <a:t>15/05/2023</a:t>
            </a:fld>
            <a:endParaRPr lang="en-GB"/>
          </a:p>
        </p:txBody>
      </p:sp>
      <p:sp>
        <p:nvSpPr>
          <p:cNvPr id="5" name="Footer Placeholder 4">
            <a:extLst>
              <a:ext uri="{FF2B5EF4-FFF2-40B4-BE49-F238E27FC236}">
                <a16:creationId xmlns:a16="http://schemas.microsoft.com/office/drawing/2014/main" id="{CF16CDE2-F50F-FA96-2455-E11F081D6B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A20762-BD05-8892-EBB7-05CA25659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E2F54-EB68-4368-A963-52A0B6C02E4F}" type="slidenum">
              <a:rPr lang="en-GB" smtClean="0"/>
              <a:t>‹#›</a:t>
            </a:fld>
            <a:endParaRPr lang="en-GB"/>
          </a:p>
        </p:txBody>
      </p:sp>
    </p:spTree>
    <p:extLst>
      <p:ext uri="{BB962C8B-B14F-4D97-AF65-F5344CB8AC3E}">
        <p14:creationId xmlns:p14="http://schemas.microsoft.com/office/powerpoint/2010/main" val="1618140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text, orange&#10;&#10;Description automatically generated">
            <a:extLst>
              <a:ext uri="{FF2B5EF4-FFF2-40B4-BE49-F238E27FC236}">
                <a16:creationId xmlns:a16="http://schemas.microsoft.com/office/drawing/2014/main" id="{26234A9A-3CF1-7699-AF26-C0BEE3987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14" name="TextBox 13">
            <a:extLst>
              <a:ext uri="{FF2B5EF4-FFF2-40B4-BE49-F238E27FC236}">
                <a16:creationId xmlns:a16="http://schemas.microsoft.com/office/drawing/2014/main" id="{354251E5-A800-CEE7-583A-76947A04D2CB}"/>
              </a:ext>
            </a:extLst>
          </p:cNvPr>
          <p:cNvSpPr txBox="1"/>
          <p:nvPr/>
        </p:nvSpPr>
        <p:spPr>
          <a:xfrm>
            <a:off x="9355715" y="727113"/>
            <a:ext cx="2484398"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FOR CHILDREN AND</a:t>
            </a:r>
          </a:p>
          <a:p>
            <a:pPr algn="ctr"/>
            <a:r>
              <a:rPr lang="en-GB" b="1" dirty="0">
                <a:latin typeface="Arial" panose="020B0604020202020204" pitchFamily="34" charset="0"/>
                <a:cs typeface="Arial" panose="020B0604020202020204" pitchFamily="34" charset="0"/>
              </a:rPr>
              <a:t>YOUNG PEOPLE</a:t>
            </a:r>
          </a:p>
        </p:txBody>
      </p:sp>
      <p:sp>
        <p:nvSpPr>
          <p:cNvPr id="15" name="TextBox 14">
            <a:extLst>
              <a:ext uri="{FF2B5EF4-FFF2-40B4-BE49-F238E27FC236}">
                <a16:creationId xmlns:a16="http://schemas.microsoft.com/office/drawing/2014/main" id="{D16B0F9E-C578-418E-3A0E-73F3AAD89AA1}"/>
              </a:ext>
            </a:extLst>
          </p:cNvPr>
          <p:cNvSpPr txBox="1"/>
          <p:nvPr/>
        </p:nvSpPr>
        <p:spPr>
          <a:xfrm>
            <a:off x="351887" y="372995"/>
            <a:ext cx="5949108" cy="1569660"/>
          </a:xfrm>
          <a:prstGeom prst="rect">
            <a:avLst/>
          </a:prstGeom>
          <a:noFill/>
        </p:spPr>
        <p:txBody>
          <a:bodyPr wrap="square" rtlCol="0">
            <a:spAutoFit/>
          </a:bodyPr>
          <a:lstStyle/>
          <a:p>
            <a:r>
              <a:rPr lang="en-GB" sz="3600" b="1" dirty="0">
                <a:solidFill>
                  <a:schemeClr val="bg1"/>
                </a:solidFill>
                <a:latin typeface="Arial" panose="020B0604020202020204" pitchFamily="34" charset="0"/>
                <a:cs typeface="Arial" panose="020B0604020202020204" pitchFamily="34" charset="0"/>
              </a:rPr>
              <a:t>Bury SEND Joint </a:t>
            </a:r>
          </a:p>
          <a:p>
            <a:r>
              <a:rPr lang="en-GB" sz="3600" b="1" dirty="0">
                <a:solidFill>
                  <a:schemeClr val="bg1"/>
                </a:solidFill>
                <a:latin typeface="Arial" panose="020B0604020202020204" pitchFamily="34" charset="0"/>
                <a:cs typeface="Arial" panose="020B0604020202020204" pitchFamily="34" charset="0"/>
              </a:rPr>
              <a:t>Commissioning Strategy </a:t>
            </a:r>
          </a:p>
          <a:p>
            <a:r>
              <a:rPr lang="en-GB" sz="2400" dirty="0">
                <a:solidFill>
                  <a:schemeClr val="bg1"/>
                </a:solidFill>
                <a:latin typeface="Arial" panose="020B0604020202020204" pitchFamily="34" charset="0"/>
                <a:cs typeface="Arial" panose="020B0604020202020204" pitchFamily="34" charset="0"/>
              </a:rPr>
              <a:t>2023 - 2025</a:t>
            </a:r>
          </a:p>
        </p:txBody>
      </p:sp>
    </p:spTree>
    <p:extLst>
      <p:ext uri="{BB962C8B-B14F-4D97-AF65-F5344CB8AC3E}">
        <p14:creationId xmlns:p14="http://schemas.microsoft.com/office/powerpoint/2010/main" val="35511984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8C4EC95B-73F0-B4BC-2C0B-E5CC826C0286}"/>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2AED71C-E40A-F3C0-9911-DA1BC42DBCF0}"/>
              </a:ext>
            </a:extLst>
          </p:cNvPr>
          <p:cNvSpPr txBox="1"/>
          <p:nvPr/>
        </p:nvSpPr>
        <p:spPr>
          <a:xfrm>
            <a:off x="227134" y="154332"/>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Strategic Joint Commissioning Objectives</a:t>
            </a:r>
          </a:p>
        </p:txBody>
      </p:sp>
      <p:sp>
        <p:nvSpPr>
          <p:cNvPr id="4" name="Google Shape;95;p16">
            <a:extLst>
              <a:ext uri="{FF2B5EF4-FFF2-40B4-BE49-F238E27FC236}">
                <a16:creationId xmlns:a16="http://schemas.microsoft.com/office/drawing/2014/main" id="{9B90CA4D-A9DF-A8BF-9572-BC6076E3E5BA}"/>
              </a:ext>
            </a:extLst>
          </p:cNvPr>
          <p:cNvSpPr txBox="1">
            <a:spLocks/>
          </p:cNvSpPr>
          <p:nvPr/>
        </p:nvSpPr>
        <p:spPr>
          <a:xfrm>
            <a:off x="675524" y="1417198"/>
            <a:ext cx="10840949" cy="3252156"/>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600" dirty="0">
                <a:latin typeface="Arial" panose="020B0604020202020204" pitchFamily="34" charset="0"/>
                <a:cs typeface="Arial" panose="020B0604020202020204" pitchFamily="34" charset="0"/>
              </a:rPr>
              <a:t>The SEND Joint Commissioning Strategy is underpinned by the ‘Lets Do It’ Strategy, describing our behaviours and our practice standards which are at the heart of how we develop services. The Principles are about developing our ‘business as usual’ approach based on good practice. This approach works towards transforming the existing services and market to ensure we are efficient and effective, and that our children are safe. Our Strategy is about doing the right thing, but by working to these principles we collaborate to ensure that we achieve budget efficiencies.</a:t>
            </a:r>
          </a:p>
          <a:p>
            <a:pPr>
              <a:lnSpc>
                <a:spcPct val="100000"/>
              </a:lnSpc>
            </a:pPr>
            <a:endParaRPr lang="en-GB" sz="1600" dirty="0">
              <a:latin typeface="Arial" panose="020B0604020202020204" pitchFamily="34" charset="0"/>
              <a:cs typeface="Arial" panose="020B0604020202020204" pitchFamily="34" charset="0"/>
            </a:endParaRPr>
          </a:p>
          <a:p>
            <a:pPr>
              <a:lnSpc>
                <a:spcPct val="100000"/>
              </a:lnSpc>
            </a:pPr>
            <a:r>
              <a:rPr lang="en-GB" sz="1600" dirty="0">
                <a:latin typeface="Arial" panose="020B0604020202020204" pitchFamily="34" charset="0"/>
                <a:cs typeface="Arial" panose="020B0604020202020204" pitchFamily="34" charset="0"/>
              </a:rPr>
              <a:t>The overarching objective for joint commissioning is to </a:t>
            </a:r>
            <a:r>
              <a:rPr lang="en-GB" sz="1600" b="1" dirty="0">
                <a:latin typeface="Arial" panose="020B0604020202020204" pitchFamily="34" charset="0"/>
                <a:cs typeface="Arial" panose="020B0604020202020204" pitchFamily="34" charset="0"/>
              </a:rPr>
              <a:t>improve joint commissioning arrangements for SEND ensuring they are based on the needs of children young people and families</a:t>
            </a:r>
            <a:r>
              <a:rPr lang="en-GB" sz="1600" dirty="0">
                <a:latin typeface="Arial" panose="020B0604020202020204" pitchFamily="34" charset="0"/>
                <a:cs typeface="Arial" panose="020B0604020202020204" pitchFamily="34" charset="0"/>
              </a:rPr>
              <a:t>. Actions are detailed in Joint Commissioning Group Workplan 2023/2024:</a:t>
            </a:r>
          </a:p>
          <a:p>
            <a:pPr>
              <a:lnSpc>
                <a:spcPct val="150000"/>
              </a:lnSpc>
            </a:pPr>
            <a:endParaRPr lang="en-GB" sz="1600" dirty="0">
              <a:latin typeface="Arial" panose="020B0604020202020204" pitchFamily="34" charset="0"/>
              <a:cs typeface="Arial" panose="020B0604020202020204" pitchFamily="34" charset="0"/>
            </a:endParaRPr>
          </a:p>
          <a:p>
            <a:pPr>
              <a:lnSpc>
                <a:spcPct val="150000"/>
              </a:lnSpc>
            </a:pPr>
            <a:endParaRPr lang="en-GB" sz="1600"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 </a:t>
            </a:r>
          </a:p>
          <a:p>
            <a:pPr marL="1919951" algn="just"/>
            <a:endParaRPr lang="en-GB" sz="1067" dirty="0">
              <a:solidFill>
                <a:schemeClr val="accent1">
                  <a:lumMod val="75000"/>
                </a:schemeClr>
              </a:solidFill>
            </a:endParaRPr>
          </a:p>
        </p:txBody>
      </p:sp>
      <p:sp>
        <p:nvSpPr>
          <p:cNvPr id="6" name="TextBox 5">
            <a:extLst>
              <a:ext uri="{FF2B5EF4-FFF2-40B4-BE49-F238E27FC236}">
                <a16:creationId xmlns:a16="http://schemas.microsoft.com/office/drawing/2014/main" id="{76B566B6-7657-BF25-6BA4-03B0B63C0227}"/>
              </a:ext>
            </a:extLst>
          </p:cNvPr>
          <p:cNvSpPr txBox="1"/>
          <p:nvPr/>
        </p:nvSpPr>
        <p:spPr>
          <a:xfrm>
            <a:off x="451692" y="4507263"/>
            <a:ext cx="11402457" cy="954107"/>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For us joint commissioning isn’t just about paying for services, it’s planning, piloting, reviewing &amp; evaluating together</a:t>
            </a:r>
          </a:p>
        </p:txBody>
      </p:sp>
      <p:sp>
        <p:nvSpPr>
          <p:cNvPr id="7" name="TextBox 6">
            <a:extLst>
              <a:ext uri="{FF2B5EF4-FFF2-40B4-BE49-F238E27FC236}">
                <a16:creationId xmlns:a16="http://schemas.microsoft.com/office/drawing/2014/main" id="{528ABCDF-18AC-783B-F00D-F5A869CDE485}"/>
              </a:ext>
            </a:extLst>
          </p:cNvPr>
          <p:cNvSpPr txBox="1"/>
          <p:nvPr/>
        </p:nvSpPr>
        <p:spPr>
          <a:xfrm>
            <a:off x="227134" y="4225290"/>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E773BBA5-5CB6-C056-E69D-A503939454BA}"/>
              </a:ext>
            </a:extLst>
          </p:cNvPr>
          <p:cNvSpPr txBox="1"/>
          <p:nvPr/>
        </p:nvSpPr>
        <p:spPr>
          <a:xfrm rot="10800000">
            <a:off x="10754218" y="4384151"/>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9" name="Picture 8" descr="A picture containing icon&#10;&#10;Description automatically generated">
            <a:extLst>
              <a:ext uri="{FF2B5EF4-FFF2-40B4-BE49-F238E27FC236}">
                <a16:creationId xmlns:a16="http://schemas.microsoft.com/office/drawing/2014/main" id="{9F7295E1-20C6-5A4E-8857-F81CA5A688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21923713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33736919-CBB6-C583-4750-C0690F2D207E}"/>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AD53CEB-CD9A-BC76-A840-6BE476E3AD6F}"/>
              </a:ext>
            </a:extLst>
          </p:cNvPr>
          <p:cNvSpPr txBox="1"/>
          <p:nvPr/>
        </p:nvSpPr>
        <p:spPr>
          <a:xfrm>
            <a:off x="227134" y="143068"/>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Joint Commissioning </a:t>
            </a:r>
          </a:p>
          <a:p>
            <a:r>
              <a:rPr lang="en-GB" sz="2400" b="1" dirty="0">
                <a:solidFill>
                  <a:srgbClr val="312A6D"/>
                </a:solidFill>
                <a:latin typeface="Arial" panose="020B0604020202020204" pitchFamily="34" charset="0"/>
                <a:cs typeface="Arial" panose="020B0604020202020204" pitchFamily="34" charset="0"/>
              </a:rPr>
              <a:t>Delivery Priorities</a:t>
            </a:r>
            <a:endParaRPr lang="en-GB" sz="1600" dirty="0">
              <a:solidFill>
                <a:srgbClr val="312A6D"/>
              </a:solidFill>
              <a:latin typeface="Arial" panose="020B0604020202020204" pitchFamily="34" charset="0"/>
              <a:cs typeface="Arial" panose="020B0604020202020204" pitchFamily="34" charset="0"/>
            </a:endParaRPr>
          </a:p>
        </p:txBody>
      </p:sp>
      <p:sp>
        <p:nvSpPr>
          <p:cNvPr id="4" name="Google Shape;95;p16">
            <a:extLst>
              <a:ext uri="{FF2B5EF4-FFF2-40B4-BE49-F238E27FC236}">
                <a16:creationId xmlns:a16="http://schemas.microsoft.com/office/drawing/2014/main" id="{65653CCC-F221-2296-1178-82FF27FDE3E4}"/>
              </a:ext>
            </a:extLst>
          </p:cNvPr>
          <p:cNvSpPr txBox="1">
            <a:spLocks/>
          </p:cNvSpPr>
          <p:nvPr/>
        </p:nvSpPr>
        <p:spPr>
          <a:xfrm>
            <a:off x="675525" y="1050153"/>
            <a:ext cx="10840949" cy="3450568"/>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800" dirty="0">
                <a:latin typeface="Arial" panose="020B0604020202020204" pitchFamily="34" charset="0"/>
                <a:cs typeface="Arial" panose="020B0604020202020204" pitchFamily="34" charset="0"/>
              </a:rPr>
              <a:t>The Joint Commissioning priorities covered in the workplan for 2023-2025 are based on the elements within the new SEND inspection framework. These are:</a:t>
            </a:r>
          </a:p>
          <a:p>
            <a:pPr>
              <a:lnSpc>
                <a:spcPct val="100000"/>
              </a:lnSpc>
            </a:pPr>
            <a:endParaRPr lang="en-GB" sz="18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800" dirty="0">
                <a:latin typeface="Arial" panose="020B0604020202020204" pitchFamily="34" charset="0"/>
                <a:cs typeface="Arial" panose="020B0604020202020204" pitchFamily="34" charset="0"/>
              </a:rPr>
              <a:t>Leaders have an accurate, shared understanding of need</a:t>
            </a:r>
          </a:p>
          <a:p>
            <a:pPr marL="285750" indent="-285750">
              <a:lnSpc>
                <a:spcPct val="100000"/>
              </a:lnSpc>
              <a:buFont typeface="Arial" panose="020B0604020202020204" pitchFamily="34" charset="0"/>
              <a:buChar char="•"/>
            </a:pPr>
            <a:r>
              <a:rPr lang="en-GB" sz="1800" dirty="0">
                <a:effectLst/>
                <a:latin typeface="Arial" panose="020B0604020202020204" pitchFamily="34" charset="0"/>
                <a:cs typeface="Arial" panose="020B0604020202020204" pitchFamily="34" charset="0"/>
              </a:rPr>
              <a:t>Leaders commission services and provision based on needs and aspirations</a:t>
            </a:r>
          </a:p>
          <a:p>
            <a:pPr marL="285750" indent="-285750">
              <a:lnSpc>
                <a:spcPct val="100000"/>
              </a:lnSpc>
              <a:buFont typeface="Arial" panose="020B0604020202020204" pitchFamily="34" charset="0"/>
              <a:buChar char="•"/>
            </a:pPr>
            <a:r>
              <a:rPr lang="en-GB" sz="1800" dirty="0">
                <a:effectLst/>
                <a:latin typeface="Arial" panose="020B0604020202020204" pitchFamily="34" charset="0"/>
                <a:cs typeface="Arial" panose="020B0604020202020204" pitchFamily="34" charset="0"/>
              </a:rPr>
              <a:t>Leaders evaluate services and make improvements</a:t>
            </a:r>
            <a:endParaRPr lang="en-GB" sz="18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800" dirty="0">
                <a:effectLst/>
                <a:latin typeface="Arial" panose="020B0604020202020204" pitchFamily="34" charset="0"/>
                <a:cs typeface="Arial" panose="020B0604020202020204" pitchFamily="34" charset="0"/>
              </a:rPr>
              <a:t>Leaders actively engage and work with children, young people &amp; their families</a:t>
            </a:r>
          </a:p>
          <a:p>
            <a:pPr marL="285750" indent="-285750">
              <a:lnSpc>
                <a:spcPct val="100000"/>
              </a:lnSpc>
              <a:buFont typeface="Arial" panose="020B0604020202020204" pitchFamily="34" charset="0"/>
              <a:buChar char="•"/>
            </a:pPr>
            <a:r>
              <a:rPr lang="en-GB" sz="1800" dirty="0">
                <a:latin typeface="Arial" panose="020B0604020202020204" pitchFamily="34" charset="0"/>
                <a:cs typeface="Arial" panose="020B0604020202020204" pitchFamily="34" charset="0"/>
              </a:rPr>
              <a:t>Leaders create an environment in which effective practice and multi-agency working can flourish</a:t>
            </a:r>
          </a:p>
          <a:p>
            <a:pPr marL="285750" indent="-285750">
              <a:lnSpc>
                <a:spcPct val="100000"/>
              </a:lnSpc>
              <a:buFont typeface="Arial" panose="020B0604020202020204" pitchFamily="34" charset="0"/>
              <a:buChar char="•"/>
            </a:pPr>
            <a:r>
              <a:rPr kumimoji="0" lang="en-GB" sz="18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Leaders know and understand </a:t>
            </a:r>
            <a:r>
              <a:rPr lang="en-GB" sz="1800" i="0" u="none" strike="noStrike" kern="1200" dirty="0">
                <a:effectLst/>
                <a:latin typeface="Arial" panose="020B0604020202020204" pitchFamily="34" charset="0"/>
                <a:ea typeface="+mn-ea"/>
                <a:cs typeface="Arial" panose="020B0604020202020204" pitchFamily="34" charset="0"/>
              </a:rPr>
              <a:t>the impact of the local area partnership’s </a:t>
            </a:r>
            <a:r>
              <a:rPr lang="en-GB" sz="1800" dirty="0">
                <a:latin typeface="Arial" panose="020B0604020202020204" pitchFamily="34" charset="0"/>
                <a:cs typeface="Arial" panose="020B0604020202020204" pitchFamily="34" charset="0"/>
              </a:rPr>
              <a:t>SEND </a:t>
            </a:r>
            <a:r>
              <a:rPr lang="en-GB" sz="1800" i="0" u="none" strike="noStrike" kern="1200" dirty="0">
                <a:effectLst/>
                <a:latin typeface="Arial" panose="020B0604020202020204" pitchFamily="34" charset="0"/>
                <a:ea typeface="+mn-ea"/>
                <a:cs typeface="Arial" panose="020B0604020202020204" pitchFamily="34" charset="0"/>
              </a:rPr>
              <a:t>arrangements on the experiences and outcomes of children and young people with </a:t>
            </a:r>
            <a:r>
              <a:rPr lang="en-GB" sz="1800" dirty="0">
                <a:latin typeface="Arial" panose="020B0604020202020204" pitchFamily="34" charset="0"/>
                <a:cs typeface="Arial" panose="020B0604020202020204" pitchFamily="34" charset="0"/>
              </a:rPr>
              <a:t>SEND</a:t>
            </a:r>
          </a:p>
          <a:p>
            <a:pPr marL="285750" indent="-285750">
              <a:lnSpc>
                <a:spcPct val="100000"/>
              </a:lnSpc>
              <a:buFont typeface="Arial" panose="020B0604020202020204" pitchFamily="34" charset="0"/>
              <a:buChar char="•"/>
            </a:pPr>
            <a:endParaRPr lang="en-GB" sz="1800" dirty="0">
              <a:latin typeface="Arial" panose="020B0604020202020204" pitchFamily="34" charset="0"/>
              <a:cs typeface="Arial" panose="020B0604020202020204" pitchFamily="34" charset="0"/>
            </a:endParaRPr>
          </a:p>
          <a:p>
            <a:pPr>
              <a:lnSpc>
                <a:spcPct val="100000"/>
              </a:lnSpc>
            </a:pPr>
            <a:r>
              <a:rPr lang="en-GB" sz="1800" dirty="0">
                <a:latin typeface="Arial" panose="020B0604020202020204" pitchFamily="34" charset="0"/>
                <a:cs typeface="Arial" panose="020B0604020202020204" pitchFamily="34" charset="0"/>
              </a:rPr>
              <a:t>These are described in greater detail in the Joint Commissioning Workplan.</a:t>
            </a:r>
          </a:p>
          <a:p>
            <a:pPr marL="1919951" algn="just"/>
            <a:endParaRPr lang="en-GB" sz="1067" dirty="0">
              <a:solidFill>
                <a:schemeClr val="accent1">
                  <a:lumMod val="75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4170350A-D89D-2475-D01A-BFF5FAF04BDE}"/>
              </a:ext>
            </a:extLst>
          </p:cNvPr>
          <p:cNvSpPr txBox="1"/>
          <p:nvPr/>
        </p:nvSpPr>
        <p:spPr>
          <a:xfrm>
            <a:off x="2569282" y="4713470"/>
            <a:ext cx="6462445" cy="954107"/>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Happy, Healthy and Safe with increasing independence </a:t>
            </a:r>
          </a:p>
        </p:txBody>
      </p:sp>
      <p:sp>
        <p:nvSpPr>
          <p:cNvPr id="7" name="TextBox 6">
            <a:extLst>
              <a:ext uri="{FF2B5EF4-FFF2-40B4-BE49-F238E27FC236}">
                <a16:creationId xmlns:a16="http://schemas.microsoft.com/office/drawing/2014/main" id="{9C87B9E5-025F-8D3E-89AF-86C834E0BB75}"/>
              </a:ext>
            </a:extLst>
          </p:cNvPr>
          <p:cNvSpPr txBox="1"/>
          <p:nvPr/>
        </p:nvSpPr>
        <p:spPr>
          <a:xfrm>
            <a:off x="2569282" y="4546354"/>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F2DD48E6-0BE8-C680-0690-6EE6470C7123}"/>
              </a:ext>
            </a:extLst>
          </p:cNvPr>
          <p:cNvSpPr txBox="1"/>
          <p:nvPr/>
        </p:nvSpPr>
        <p:spPr>
          <a:xfrm rot="10800000">
            <a:off x="7943857" y="4633791"/>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9" name="Picture 8" descr="A picture containing icon&#10;&#10;Description automatically generated">
            <a:extLst>
              <a:ext uri="{FF2B5EF4-FFF2-40B4-BE49-F238E27FC236}">
                <a16:creationId xmlns:a16="http://schemas.microsoft.com/office/drawing/2014/main" id="{D3D76CE6-91A0-D110-948F-C2F4E48401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1841993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C0F41607-B530-5E40-042F-0C89164D6D30}"/>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5C00154-791F-6BA6-2763-4439CD92E972}"/>
              </a:ext>
            </a:extLst>
          </p:cNvPr>
          <p:cNvSpPr txBox="1"/>
          <p:nvPr/>
        </p:nvSpPr>
        <p:spPr>
          <a:xfrm>
            <a:off x="227134" y="395217"/>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Shared Decision Making</a:t>
            </a:r>
            <a:endParaRPr lang="en-GB" sz="1600" dirty="0">
              <a:solidFill>
                <a:srgbClr val="312A6D"/>
              </a:solidFill>
              <a:latin typeface="Arial" panose="020B0604020202020204" pitchFamily="34" charset="0"/>
              <a:cs typeface="Arial" panose="020B0604020202020204" pitchFamily="34" charset="0"/>
            </a:endParaRPr>
          </a:p>
        </p:txBody>
      </p:sp>
      <p:sp>
        <p:nvSpPr>
          <p:cNvPr id="4" name="Google Shape;95;p16">
            <a:extLst>
              <a:ext uri="{FF2B5EF4-FFF2-40B4-BE49-F238E27FC236}">
                <a16:creationId xmlns:a16="http://schemas.microsoft.com/office/drawing/2014/main" id="{E484F122-B001-998F-7EDD-6F3C7449EAD3}"/>
              </a:ext>
            </a:extLst>
          </p:cNvPr>
          <p:cNvSpPr txBox="1">
            <a:spLocks/>
          </p:cNvSpPr>
          <p:nvPr/>
        </p:nvSpPr>
        <p:spPr>
          <a:xfrm>
            <a:off x="675525" y="1486920"/>
            <a:ext cx="10840949" cy="2016568"/>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600" dirty="0">
                <a:highlight>
                  <a:srgbClr val="FFFF00"/>
                </a:highlight>
                <a:latin typeface="Arial" panose="020B0604020202020204" pitchFamily="34" charset="0"/>
                <a:cs typeface="Arial" panose="020B0604020202020204" pitchFamily="34" charset="0"/>
              </a:rPr>
              <a:t>NEEDS A LINE ABOUT HOW SHARED DECISION MAKING IS CARRIED OUT FOR JOINT COMMISSIONING - THE REST ARE EXAMPLES OF THIS</a:t>
            </a:r>
          </a:p>
          <a:p>
            <a:pPr>
              <a:lnSpc>
                <a:spcPct val="100000"/>
              </a:lnSpc>
            </a:pPr>
            <a:r>
              <a:rPr lang="en-GB" sz="1600" dirty="0">
                <a:latin typeface="Arial" panose="020B0604020202020204" pitchFamily="34" charset="0"/>
                <a:cs typeface="Arial" panose="020B0604020202020204" pitchFamily="34" charset="0"/>
              </a:rPr>
              <a:t>Multi agency panels have improved the decision making and joint funding of services for children with regard to:</a:t>
            </a: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Short Breaks</a:t>
            </a: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EHCP’s</a:t>
            </a: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Highest levels of need</a:t>
            </a:r>
          </a:p>
          <a:p>
            <a:pPr>
              <a:lnSpc>
                <a:spcPct val="100000"/>
              </a:lnSpc>
            </a:pPr>
            <a:endParaRPr lang="en-GB" sz="1600" dirty="0">
              <a:latin typeface="Arial" panose="020B0604020202020204" pitchFamily="34" charset="0"/>
              <a:cs typeface="Arial" panose="020B0604020202020204" pitchFamily="34" charset="0"/>
            </a:endParaRPr>
          </a:p>
          <a:p>
            <a:pPr>
              <a:lnSpc>
                <a:spcPct val="100000"/>
              </a:lnSpc>
            </a:pPr>
            <a:r>
              <a:rPr lang="en-GB" sz="1600" dirty="0">
                <a:latin typeface="Arial" panose="020B0604020202020204" pitchFamily="34" charset="0"/>
                <a:cs typeface="Arial" panose="020B0604020202020204" pitchFamily="34" charset="0"/>
              </a:rPr>
              <a:t>These are reviewed and the learning and information gathered to inform commissioning intentions.</a:t>
            </a:r>
          </a:p>
          <a:p>
            <a:pPr>
              <a:lnSpc>
                <a:spcPct val="100000"/>
              </a:lnSpc>
            </a:pPr>
            <a:endParaRPr lang="en-GB" sz="1600" dirty="0">
              <a:latin typeface="Arial" panose="020B0604020202020204" pitchFamily="34" charset="0"/>
              <a:cs typeface="Arial" panose="020B0604020202020204" pitchFamily="34" charset="0"/>
            </a:endParaRPr>
          </a:p>
          <a:p>
            <a:pPr>
              <a:lnSpc>
                <a:spcPct val="100000"/>
              </a:lnSpc>
            </a:pPr>
            <a:r>
              <a:rPr lang="en-GB" sz="1600" dirty="0">
                <a:latin typeface="Arial" panose="020B0604020202020204" pitchFamily="34" charset="0"/>
                <a:cs typeface="Arial" panose="020B0604020202020204" pitchFamily="34" charset="0"/>
              </a:rPr>
              <a:t>Social care, health and education partners have developed a Dynamic Support Register ( DSR)  to help forecast what provision will be needed in the future. This register will support our joint commissioning within Bury  and the </a:t>
            </a:r>
          </a:p>
          <a:p>
            <a:pPr>
              <a:lnSpc>
                <a:spcPct val="100000"/>
              </a:lnSpc>
            </a:pPr>
            <a:r>
              <a:rPr lang="en-GB" sz="1600" dirty="0">
                <a:latin typeface="Arial" panose="020B0604020202020204" pitchFamily="34" charset="0"/>
                <a:cs typeface="Arial" panose="020B0604020202020204" pitchFamily="34" charset="0"/>
              </a:rPr>
              <a:t>sub-region for children and young people with the highest level of need. </a:t>
            </a:r>
          </a:p>
          <a:p>
            <a:pPr>
              <a:lnSpc>
                <a:spcPct val="150000"/>
              </a:lnSpc>
            </a:pPr>
            <a:endParaRPr lang="en-GB" sz="1600"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 </a:t>
            </a:r>
          </a:p>
          <a:p>
            <a:pPr marL="1919951" algn="just"/>
            <a:endParaRPr lang="en-GB" sz="1067" dirty="0">
              <a:solidFill>
                <a:schemeClr val="accent1">
                  <a:lumMod val="75000"/>
                </a:schemeClr>
              </a:solidFill>
            </a:endParaRPr>
          </a:p>
        </p:txBody>
      </p:sp>
      <p:pic>
        <p:nvPicPr>
          <p:cNvPr id="6" name="Picture 5" descr="A picture containing icon&#10;&#10;Description automatically generated">
            <a:extLst>
              <a:ext uri="{FF2B5EF4-FFF2-40B4-BE49-F238E27FC236}">
                <a16:creationId xmlns:a16="http://schemas.microsoft.com/office/drawing/2014/main" id="{F8840007-FB04-A500-693D-5BBA66E8E5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41714655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9DE17FA5-2C96-13F1-AD7C-59296F1FA660}"/>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5C3993A8-5346-0314-229D-BC917F257B7C}"/>
              </a:ext>
            </a:extLst>
          </p:cNvPr>
          <p:cNvSpPr txBox="1"/>
          <p:nvPr/>
        </p:nvSpPr>
        <p:spPr>
          <a:xfrm>
            <a:off x="227134" y="369331"/>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What Our Families Have Told Us</a:t>
            </a:r>
          </a:p>
        </p:txBody>
      </p:sp>
      <p:sp>
        <p:nvSpPr>
          <p:cNvPr id="4" name="Rectangle 3">
            <a:extLst>
              <a:ext uri="{FF2B5EF4-FFF2-40B4-BE49-F238E27FC236}">
                <a16:creationId xmlns:a16="http://schemas.microsoft.com/office/drawing/2014/main" id="{55CF5A1B-0BF3-3A7C-9D06-C657D357A560}"/>
              </a:ext>
            </a:extLst>
          </p:cNvPr>
          <p:cNvSpPr/>
          <p:nvPr/>
        </p:nvSpPr>
        <p:spPr>
          <a:xfrm>
            <a:off x="0" y="1325366"/>
            <a:ext cx="2465798" cy="657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A495F72-4F6B-6559-BC81-1307E079B688}"/>
              </a:ext>
            </a:extLst>
          </p:cNvPr>
          <p:cNvSpPr txBox="1"/>
          <p:nvPr/>
        </p:nvSpPr>
        <p:spPr>
          <a:xfrm>
            <a:off x="535237" y="1500761"/>
            <a:ext cx="5989834" cy="4031873"/>
          </a:xfrm>
          <a:prstGeom prst="rect">
            <a:avLst/>
          </a:prstGeom>
          <a:noFill/>
          <a:ln>
            <a:noFill/>
          </a:ln>
        </p:spPr>
        <p:txBody>
          <a:bodyPr wrap="square" rtlCol="0">
            <a:spAutoFit/>
          </a:bodyPr>
          <a:lstStyle/>
          <a:p>
            <a:r>
              <a:rPr lang="en-GB" sz="16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What families say: </a:t>
            </a:r>
          </a:p>
          <a:p>
            <a:endParaRPr lang="en-GB" sz="16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Communication and information is key</a:t>
            </a:r>
          </a:p>
          <a:p>
            <a:pPr>
              <a:lnSpc>
                <a:spcPct val="150000"/>
              </a:lnSpc>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Transition between children’s and adults services is a vital to         get right </a:t>
            </a:r>
          </a:p>
          <a:p>
            <a:endPar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Services are often not joined up and don’t work together </a:t>
            </a:r>
          </a:p>
          <a:p>
            <a:pPr>
              <a:lnSpc>
                <a:spcPct val="150000"/>
              </a:lnSpc>
            </a:pPr>
            <a:endPar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People view my child in parts </a:t>
            </a:r>
          </a:p>
          <a:p>
            <a:pPr>
              <a:lnSpc>
                <a:spcPct val="150000"/>
              </a:lnSpc>
            </a:pPr>
            <a:endPar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 don’t want to have to tell my story lots of times to lots of people</a:t>
            </a:r>
          </a:p>
        </p:txBody>
      </p:sp>
      <p:pic>
        <p:nvPicPr>
          <p:cNvPr id="7" name="Picture 6" descr="Icon&#10;&#10;Description automatically generated">
            <a:extLst>
              <a:ext uri="{FF2B5EF4-FFF2-40B4-BE49-F238E27FC236}">
                <a16:creationId xmlns:a16="http://schemas.microsoft.com/office/drawing/2014/main" id="{E43A2DA2-7A03-68D0-412D-70B5422263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4056" y="600163"/>
            <a:ext cx="5183312" cy="5183312"/>
          </a:xfrm>
          <a:prstGeom prst="rect">
            <a:avLst/>
          </a:prstGeom>
        </p:spPr>
      </p:pic>
      <p:pic>
        <p:nvPicPr>
          <p:cNvPr id="8" name="Picture 7" descr="A picture containing icon&#10;&#10;Description automatically generated">
            <a:extLst>
              <a:ext uri="{FF2B5EF4-FFF2-40B4-BE49-F238E27FC236}">
                <a16:creationId xmlns:a16="http://schemas.microsoft.com/office/drawing/2014/main" id="{C1FBCEF6-B4FC-174A-C1C0-17D6A911D1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27899871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93775AD9-A32F-5051-A4D8-A17DBDD9D7C8}"/>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5211B26-5333-503B-37A0-39AC74A313A5}"/>
              </a:ext>
            </a:extLst>
          </p:cNvPr>
          <p:cNvSpPr txBox="1"/>
          <p:nvPr/>
        </p:nvSpPr>
        <p:spPr>
          <a:xfrm>
            <a:off x="227135" y="153573"/>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Joint Commissioning in Practice: A Review of 2022/23</a:t>
            </a:r>
          </a:p>
        </p:txBody>
      </p:sp>
      <p:sp>
        <p:nvSpPr>
          <p:cNvPr id="4" name="Rectangle 3">
            <a:extLst>
              <a:ext uri="{FF2B5EF4-FFF2-40B4-BE49-F238E27FC236}">
                <a16:creationId xmlns:a16="http://schemas.microsoft.com/office/drawing/2014/main" id="{D0A35D73-5250-3370-BA97-E79E0942DBED}"/>
              </a:ext>
            </a:extLst>
          </p:cNvPr>
          <p:cNvSpPr/>
          <p:nvPr/>
        </p:nvSpPr>
        <p:spPr>
          <a:xfrm>
            <a:off x="0" y="1325366"/>
            <a:ext cx="2465798" cy="657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70BC7A76-0750-B7BB-F767-2C5CAAE91A2D}"/>
              </a:ext>
            </a:extLst>
          </p:cNvPr>
          <p:cNvSpPr txBox="1"/>
          <p:nvPr/>
        </p:nvSpPr>
        <p:spPr>
          <a:xfrm>
            <a:off x="224869" y="1207863"/>
            <a:ext cx="11742259" cy="892552"/>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There are a number of services, processes and workforce development, jointly commissioned to meet identified needs</a:t>
            </a:r>
            <a:r>
              <a:rPr lang="en-GB" sz="1600" dirty="0">
                <a:latin typeface="Arial" panose="020B0604020202020204" pitchFamily="34" charset="0"/>
                <a:cs typeface="Arial" panose="020B0604020202020204" pitchFamily="34" charset="0"/>
              </a:rPr>
              <a:t>.</a:t>
            </a:r>
          </a:p>
          <a:p>
            <a:endParaRPr lang="en-GB" dirty="0"/>
          </a:p>
          <a:p>
            <a:endParaRPr lang="en-GB" dirty="0"/>
          </a:p>
        </p:txBody>
      </p:sp>
      <p:sp>
        <p:nvSpPr>
          <p:cNvPr id="7" name="Google Shape;123;p19">
            <a:extLst>
              <a:ext uri="{FF2B5EF4-FFF2-40B4-BE49-F238E27FC236}">
                <a16:creationId xmlns:a16="http://schemas.microsoft.com/office/drawing/2014/main" id="{82FD77EC-7491-7710-C3E1-39EB08D70E1B}"/>
              </a:ext>
            </a:extLst>
          </p:cNvPr>
          <p:cNvSpPr txBox="1">
            <a:spLocks/>
          </p:cNvSpPr>
          <p:nvPr/>
        </p:nvSpPr>
        <p:spPr>
          <a:xfrm>
            <a:off x="990953" y="1298474"/>
            <a:ext cx="10392814" cy="1637095"/>
          </a:xfrm>
          <a:prstGeom prst="rect">
            <a:avLst/>
          </a:prstGeom>
          <a:noFill/>
          <a:ln w="38100" cap="flat" cmpd="sng">
            <a:noFill/>
            <a:prstDash val="solid"/>
            <a:round/>
            <a:headEnd type="none" w="sm" len="sm"/>
            <a:tailEnd type="none" w="sm" len="sm"/>
          </a:ln>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dk1"/>
              </a:buClr>
              <a:buSzPts val="1100"/>
              <a:buFont typeface="Arial" panose="020B0604020202020204" pitchFamily="34" charset="0"/>
              <a:buNone/>
            </a:pPr>
            <a:r>
              <a:rPr lang="en-GB" sz="1600" dirty="0">
                <a:solidFill>
                  <a:schemeClr val="dk1"/>
                </a:solidFill>
                <a:latin typeface="Arial" panose="020B0604020202020204" pitchFamily="34" charset="0"/>
                <a:cs typeface="Arial" panose="020B0604020202020204" pitchFamily="34" charset="0"/>
              </a:rPr>
              <a:t>My Happy Mind (</a:t>
            </a:r>
            <a:r>
              <a:rPr lang="en-GB" sz="1600" dirty="0" err="1">
                <a:solidFill>
                  <a:schemeClr val="dk1"/>
                </a:solidFill>
                <a:latin typeface="Arial" panose="020B0604020202020204" pitchFamily="34" charset="0"/>
                <a:cs typeface="Arial" panose="020B0604020202020204" pitchFamily="34" charset="0"/>
              </a:rPr>
              <a:t>mHm</a:t>
            </a:r>
            <a:r>
              <a:rPr lang="en-GB" sz="1600" dirty="0">
                <a:solidFill>
                  <a:schemeClr val="dk1"/>
                </a:solidFill>
                <a:latin typeface="Arial" panose="020B0604020202020204" pitchFamily="34" charset="0"/>
                <a:cs typeface="Arial" panose="020B0604020202020204" pitchFamily="34" charset="0"/>
              </a:rPr>
              <a:t>)  Resilience pilot. We have jointly  commissioned </a:t>
            </a:r>
            <a:r>
              <a:rPr lang="en-GB" sz="1600" dirty="0" err="1">
                <a:solidFill>
                  <a:schemeClr val="dk1"/>
                </a:solidFill>
                <a:latin typeface="Arial" panose="020B0604020202020204" pitchFamily="34" charset="0"/>
                <a:cs typeface="Arial" panose="020B0604020202020204" pitchFamily="34" charset="0"/>
              </a:rPr>
              <a:t>mHm</a:t>
            </a:r>
            <a:r>
              <a:rPr lang="en-GB" sz="1600" dirty="0">
                <a:solidFill>
                  <a:schemeClr val="dk1"/>
                </a:solidFill>
                <a:latin typeface="Arial" panose="020B0604020202020204" pitchFamily="34" charset="0"/>
                <a:cs typeface="Arial" panose="020B0604020202020204" pitchFamily="34" charset="0"/>
              </a:rPr>
              <a:t> to support children to be able to learn how to self regulate and to recognise their character strengths therefore supporting resilience building . This programme also has a parents app so that parents and carers can learn about what the child has been learning in school and they can practice with their child.  </a:t>
            </a:r>
          </a:p>
        </p:txBody>
      </p:sp>
      <p:sp>
        <p:nvSpPr>
          <p:cNvPr id="8" name="Google Shape;123;p19">
            <a:extLst>
              <a:ext uri="{FF2B5EF4-FFF2-40B4-BE49-F238E27FC236}">
                <a16:creationId xmlns:a16="http://schemas.microsoft.com/office/drawing/2014/main" id="{7668F480-6A5F-FCED-D641-8B280CF5299E}"/>
              </a:ext>
            </a:extLst>
          </p:cNvPr>
          <p:cNvSpPr txBox="1">
            <a:spLocks/>
          </p:cNvSpPr>
          <p:nvPr/>
        </p:nvSpPr>
        <p:spPr>
          <a:xfrm>
            <a:off x="1002015" y="3337587"/>
            <a:ext cx="10392814" cy="1637095"/>
          </a:xfrm>
          <a:prstGeom prst="rect">
            <a:avLst/>
          </a:prstGeom>
          <a:noFill/>
          <a:ln w="38100" cap="flat" cmpd="sng">
            <a:noFill/>
            <a:prstDash val="solid"/>
            <a:round/>
            <a:headEnd type="none" w="sm" len="sm"/>
            <a:tailEnd type="none" w="sm" len="sm"/>
          </a:ln>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1600" dirty="0">
                <a:solidFill>
                  <a:schemeClr val="dk1"/>
                </a:solidFill>
                <a:latin typeface="Arial" panose="020B0604020202020204" pitchFamily="34" charset="0"/>
                <a:cs typeface="Arial" panose="020B0604020202020204" pitchFamily="34" charset="0"/>
              </a:rPr>
              <a:t>There has been a significant increase in the number of Bury children being referred for social communication assessment and the numbers receiving an Autism diagnosis. It is thought that greater numbers of children being referred (including those with severe learning difficulties) and earlier diagnosis have contributed to this increase.  We will be reviewing this and will develop a joint commissioning approach to securing better provision.  </a:t>
            </a:r>
          </a:p>
        </p:txBody>
      </p:sp>
      <p:sp>
        <p:nvSpPr>
          <p:cNvPr id="9" name="TextBox 8">
            <a:extLst>
              <a:ext uri="{FF2B5EF4-FFF2-40B4-BE49-F238E27FC236}">
                <a16:creationId xmlns:a16="http://schemas.microsoft.com/office/drawing/2014/main" id="{FD94B7B2-2A92-1004-896A-55AF52AE6075}"/>
              </a:ext>
            </a:extLst>
          </p:cNvPr>
          <p:cNvSpPr txBox="1"/>
          <p:nvPr/>
        </p:nvSpPr>
        <p:spPr>
          <a:xfrm>
            <a:off x="513707" y="2758909"/>
            <a:ext cx="10870060" cy="523220"/>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Pupils with SEMH have a higher prevalence  in Bury </a:t>
            </a:r>
          </a:p>
        </p:txBody>
      </p:sp>
      <p:sp>
        <p:nvSpPr>
          <p:cNvPr id="10" name="TextBox 9">
            <a:extLst>
              <a:ext uri="{FF2B5EF4-FFF2-40B4-BE49-F238E27FC236}">
                <a16:creationId xmlns:a16="http://schemas.microsoft.com/office/drawing/2014/main" id="{48A88190-09D6-2C4F-E1F0-8C2287236ED8}"/>
              </a:ext>
            </a:extLst>
          </p:cNvPr>
          <p:cNvSpPr txBox="1"/>
          <p:nvPr/>
        </p:nvSpPr>
        <p:spPr>
          <a:xfrm>
            <a:off x="990953" y="2492271"/>
            <a:ext cx="1044087"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11" name="TextBox 10">
            <a:extLst>
              <a:ext uri="{FF2B5EF4-FFF2-40B4-BE49-F238E27FC236}">
                <a16:creationId xmlns:a16="http://schemas.microsoft.com/office/drawing/2014/main" id="{9CF87128-A9F1-C3CF-3F02-4BFA11D08C58}"/>
              </a:ext>
            </a:extLst>
          </p:cNvPr>
          <p:cNvSpPr txBox="1"/>
          <p:nvPr/>
        </p:nvSpPr>
        <p:spPr>
          <a:xfrm rot="10800000">
            <a:off x="9864703" y="2189159"/>
            <a:ext cx="1044087"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12" name="TextBox 11">
            <a:extLst>
              <a:ext uri="{FF2B5EF4-FFF2-40B4-BE49-F238E27FC236}">
                <a16:creationId xmlns:a16="http://schemas.microsoft.com/office/drawing/2014/main" id="{07989E62-A2BC-9CAE-B538-089A3C513D5A}"/>
              </a:ext>
            </a:extLst>
          </p:cNvPr>
          <p:cNvSpPr txBox="1"/>
          <p:nvPr/>
        </p:nvSpPr>
        <p:spPr>
          <a:xfrm>
            <a:off x="513707" y="4818949"/>
            <a:ext cx="10870060" cy="954107"/>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The number of diagnosed children with autism as their primary need increased significantly</a:t>
            </a:r>
          </a:p>
        </p:txBody>
      </p:sp>
      <p:sp>
        <p:nvSpPr>
          <p:cNvPr id="13" name="TextBox 12">
            <a:extLst>
              <a:ext uri="{FF2B5EF4-FFF2-40B4-BE49-F238E27FC236}">
                <a16:creationId xmlns:a16="http://schemas.microsoft.com/office/drawing/2014/main" id="{8E9CB4FC-27AC-5EBF-0516-6E89763C017A}"/>
              </a:ext>
            </a:extLst>
          </p:cNvPr>
          <p:cNvSpPr txBox="1"/>
          <p:nvPr/>
        </p:nvSpPr>
        <p:spPr>
          <a:xfrm>
            <a:off x="26109" y="4602452"/>
            <a:ext cx="1044087"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14" name="TextBox 13">
            <a:extLst>
              <a:ext uri="{FF2B5EF4-FFF2-40B4-BE49-F238E27FC236}">
                <a16:creationId xmlns:a16="http://schemas.microsoft.com/office/drawing/2014/main" id="{B4AB3D44-F483-9516-AB6F-2F005467EDEA}"/>
              </a:ext>
            </a:extLst>
          </p:cNvPr>
          <p:cNvSpPr txBox="1"/>
          <p:nvPr/>
        </p:nvSpPr>
        <p:spPr>
          <a:xfrm rot="10800000">
            <a:off x="7904432" y="4602452"/>
            <a:ext cx="1044087"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15" name="Picture 14" descr="A picture containing icon&#10;&#10;Description automatically generated">
            <a:extLst>
              <a:ext uri="{FF2B5EF4-FFF2-40B4-BE49-F238E27FC236}">
                <a16:creationId xmlns:a16="http://schemas.microsoft.com/office/drawing/2014/main" id="{45D51599-9E1E-0DB4-6B6C-6E320D4B53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4737517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0C0A562D-D679-804A-4621-DDEEFB0D620E}"/>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D094049-0878-E18C-F35D-74E7432747A9}"/>
              </a:ext>
            </a:extLst>
          </p:cNvPr>
          <p:cNvSpPr txBox="1"/>
          <p:nvPr/>
        </p:nvSpPr>
        <p:spPr>
          <a:xfrm>
            <a:off x="227135" y="153573"/>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Joint Commissioning in Practice: A Review of 2022/23 </a:t>
            </a:r>
            <a:r>
              <a:rPr lang="en-GB" sz="1600" dirty="0">
                <a:solidFill>
                  <a:srgbClr val="312A6D"/>
                </a:solidFill>
                <a:latin typeface="Arial" panose="020B0604020202020204" pitchFamily="34" charset="0"/>
                <a:cs typeface="Arial" panose="020B0604020202020204" pitchFamily="34" charset="0"/>
              </a:rPr>
              <a:t>continued</a:t>
            </a:r>
            <a:endParaRPr lang="en-GB" sz="1600" b="1" dirty="0">
              <a:solidFill>
                <a:srgbClr val="312A6D"/>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9CC007D-8A8E-0C85-7FBA-9A643A897992}"/>
              </a:ext>
            </a:extLst>
          </p:cNvPr>
          <p:cNvSpPr/>
          <p:nvPr/>
        </p:nvSpPr>
        <p:spPr>
          <a:xfrm>
            <a:off x="0" y="1325366"/>
            <a:ext cx="2465798" cy="657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Google Shape;123;p19">
            <a:extLst>
              <a:ext uri="{FF2B5EF4-FFF2-40B4-BE49-F238E27FC236}">
                <a16:creationId xmlns:a16="http://schemas.microsoft.com/office/drawing/2014/main" id="{B8426051-FB42-2C1C-8AC4-E2A4A698B160}"/>
              </a:ext>
            </a:extLst>
          </p:cNvPr>
          <p:cNvSpPr txBox="1">
            <a:spLocks/>
          </p:cNvSpPr>
          <p:nvPr/>
        </p:nvSpPr>
        <p:spPr>
          <a:xfrm>
            <a:off x="912007" y="1164364"/>
            <a:ext cx="10392814" cy="1637095"/>
          </a:xfrm>
          <a:prstGeom prst="rect">
            <a:avLst/>
          </a:prstGeom>
          <a:noFill/>
          <a:ln w="38100" cap="flat" cmpd="sng">
            <a:noFill/>
            <a:prstDash val="solid"/>
            <a:round/>
            <a:headEnd type="none" w="sm" len="sm"/>
            <a:tailEnd type="none" w="sm" len="sm"/>
          </a:ln>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dk1"/>
              </a:buClr>
              <a:buSzPts val="1100"/>
              <a:buFont typeface="Arial" panose="020B0604020202020204" pitchFamily="34" charset="0"/>
              <a:buNone/>
            </a:pPr>
            <a:r>
              <a:rPr lang="en-GB" sz="1600" dirty="0">
                <a:solidFill>
                  <a:schemeClr val="dk1"/>
                </a:solidFill>
                <a:latin typeface="Arial" panose="020B0604020202020204" pitchFamily="34" charset="0"/>
                <a:cs typeface="Arial" panose="020B0604020202020204" pitchFamily="34" charset="0"/>
              </a:rPr>
              <a:t>Driven by the wish from many children, young people and their parents and carers to ‘tell their story once’, we are working jointly as  commissioners, providers and parents and carers to develop personal  profiles.  To support this a task and finish group to adopt the one page profile to the story far as a stand alone to improve families experiences has been established . The aim is for every child or young person in Bury (and  ultimately adults) to have the opportunity to create an “All About Me profile”.  All About Me, which is a one-page easy read document, will then be accessible to any care, support, education and social setting – giving individuals and services an understanding of the child or young person’s likes, interests and how they like to be supported. We anticipate this to result in improved experience and outcomes for children and young people and their parents and carers. </a:t>
            </a:r>
          </a:p>
        </p:txBody>
      </p:sp>
      <p:sp>
        <p:nvSpPr>
          <p:cNvPr id="7" name="TextBox 6">
            <a:extLst>
              <a:ext uri="{FF2B5EF4-FFF2-40B4-BE49-F238E27FC236}">
                <a16:creationId xmlns:a16="http://schemas.microsoft.com/office/drawing/2014/main" id="{20556F6F-1F12-8A49-96B4-A85CEFD9D80B}"/>
              </a:ext>
            </a:extLst>
          </p:cNvPr>
          <p:cNvSpPr txBox="1"/>
          <p:nvPr/>
        </p:nvSpPr>
        <p:spPr>
          <a:xfrm>
            <a:off x="719870" y="3979653"/>
            <a:ext cx="10584951" cy="1384995"/>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Good news stories and case studies from re-tendered Short Breaks provision evidence positive outcomes for children and young people</a:t>
            </a:r>
          </a:p>
        </p:txBody>
      </p:sp>
      <p:sp>
        <p:nvSpPr>
          <p:cNvPr id="8" name="TextBox 7">
            <a:extLst>
              <a:ext uri="{FF2B5EF4-FFF2-40B4-BE49-F238E27FC236}">
                <a16:creationId xmlns:a16="http://schemas.microsoft.com/office/drawing/2014/main" id="{47E59775-F79D-92D5-5DC8-7BEA89AA3577}"/>
              </a:ext>
            </a:extLst>
          </p:cNvPr>
          <p:cNvSpPr txBox="1"/>
          <p:nvPr/>
        </p:nvSpPr>
        <p:spPr>
          <a:xfrm>
            <a:off x="351036" y="3674760"/>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0AC06D2D-26B5-2DF4-7283-1ABCA58F7C86}"/>
              </a:ext>
            </a:extLst>
          </p:cNvPr>
          <p:cNvSpPr txBox="1"/>
          <p:nvPr/>
        </p:nvSpPr>
        <p:spPr>
          <a:xfrm rot="10800000">
            <a:off x="7529881" y="4237547"/>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10" name="Picture 9" descr="A picture containing icon&#10;&#10;Description automatically generated">
            <a:extLst>
              <a:ext uri="{FF2B5EF4-FFF2-40B4-BE49-F238E27FC236}">
                <a16:creationId xmlns:a16="http://schemas.microsoft.com/office/drawing/2014/main" id="{40099160-E8C4-66B7-86ED-1CAC42B11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5647262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880C4E6D-1F53-EFC7-9D3F-2B30A14DA587}"/>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07C9F25C-67B5-CD0F-6FC0-787FFAEDEA52}"/>
              </a:ext>
            </a:extLst>
          </p:cNvPr>
          <p:cNvSpPr/>
          <p:nvPr/>
        </p:nvSpPr>
        <p:spPr>
          <a:xfrm>
            <a:off x="0" y="1325366"/>
            <a:ext cx="2465798" cy="657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Google Shape;123;p19">
            <a:extLst>
              <a:ext uri="{FF2B5EF4-FFF2-40B4-BE49-F238E27FC236}">
                <a16:creationId xmlns:a16="http://schemas.microsoft.com/office/drawing/2014/main" id="{20439C59-5BDC-2080-FFCE-BFC3C5139961}"/>
              </a:ext>
            </a:extLst>
          </p:cNvPr>
          <p:cNvSpPr txBox="1">
            <a:spLocks/>
          </p:cNvSpPr>
          <p:nvPr/>
        </p:nvSpPr>
        <p:spPr>
          <a:xfrm>
            <a:off x="912007" y="909756"/>
            <a:ext cx="10392814" cy="1637095"/>
          </a:xfrm>
          <a:prstGeom prst="rect">
            <a:avLst/>
          </a:prstGeom>
          <a:noFill/>
          <a:ln w="38100" cap="flat" cmpd="sng">
            <a:noFill/>
            <a:prstDash val="solid"/>
            <a:round/>
            <a:headEnd type="none" w="sm" len="sm"/>
            <a:tailEnd type="none" w="sm" len="sm"/>
          </a:ln>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dk1"/>
              </a:buClr>
              <a:buSzPts val="1100"/>
              <a:buFont typeface="Arial" panose="020B0604020202020204" pitchFamily="34" charset="0"/>
              <a:buNone/>
            </a:pPr>
            <a:r>
              <a:rPr lang="en-GB" sz="1600" dirty="0">
                <a:solidFill>
                  <a:schemeClr val="dk1"/>
                </a:solidFill>
                <a:latin typeface="Arial" panose="020B0604020202020204" pitchFamily="34" charset="0"/>
                <a:cs typeface="Arial" panose="020B0604020202020204" pitchFamily="34" charset="0"/>
              </a:rPr>
              <a:t>Mental health provision across Greater Manchester has developed over the last few years  CAMHS and key stakeholders have designed a ‘THRIVE’ model of care that is being implemented across all Manchester localities, in line with the LCO configuration, to ensure the all Mental Health and Emotional and Wellbeing services are available to Children and Young People in a wrap-around provision model.</a:t>
            </a:r>
          </a:p>
          <a:p>
            <a:pPr marL="0" indent="0">
              <a:lnSpc>
                <a:spcPct val="100000"/>
              </a:lnSpc>
              <a:buClr>
                <a:schemeClr val="dk1"/>
              </a:buClr>
              <a:buSzPts val="1100"/>
              <a:buFont typeface="Arial" panose="020B0604020202020204" pitchFamily="34" charset="0"/>
              <a:buNone/>
            </a:pPr>
            <a:r>
              <a:rPr lang="en-GB" sz="1600" dirty="0">
                <a:solidFill>
                  <a:schemeClr val="dk1"/>
                </a:solidFill>
                <a:latin typeface="Arial" panose="020B0604020202020204" pitchFamily="34" charset="0"/>
                <a:cs typeface="Arial" panose="020B0604020202020204" pitchFamily="34" charset="0"/>
              </a:rPr>
              <a:t>This will ensure a ‘single point of access and minimise blockages in accessing the right service at the right time for all Children and Young People across Bury. </a:t>
            </a:r>
          </a:p>
          <a:p>
            <a:pPr marL="0" indent="0">
              <a:lnSpc>
                <a:spcPct val="100000"/>
              </a:lnSpc>
              <a:buClr>
                <a:schemeClr val="dk1"/>
              </a:buClr>
              <a:buSzPts val="1100"/>
              <a:buFont typeface="Arial" panose="020B0604020202020204" pitchFamily="34" charset="0"/>
              <a:buNone/>
            </a:pPr>
            <a:r>
              <a:rPr lang="en-GB" sz="1600" dirty="0">
                <a:solidFill>
                  <a:schemeClr val="dk1"/>
                </a:solidFill>
                <a:latin typeface="Arial" panose="020B0604020202020204" pitchFamily="34" charset="0"/>
                <a:cs typeface="Arial" panose="020B0604020202020204" pitchFamily="34" charset="0"/>
              </a:rPr>
              <a:t>Mental Health Support Teams ( MHSTs)  This has seen a multidisciplinary team across Health, Education,  and CVS organisations come together to develop and mobilise 2 new mental health teams working across over  30 education establishments . </a:t>
            </a:r>
          </a:p>
          <a:p>
            <a:pPr marL="0" indent="0">
              <a:lnSpc>
                <a:spcPct val="100000"/>
              </a:lnSpc>
              <a:buClr>
                <a:schemeClr val="dk1"/>
              </a:buClr>
              <a:buSzPts val="1100"/>
              <a:buFont typeface="Arial" panose="020B0604020202020204" pitchFamily="34" charset="0"/>
              <a:buNone/>
            </a:pPr>
            <a:r>
              <a:rPr lang="en-GB" sz="1600" dirty="0">
                <a:solidFill>
                  <a:schemeClr val="dk1"/>
                </a:solidFill>
                <a:latin typeface="Arial" panose="020B0604020202020204" pitchFamily="34" charset="0"/>
                <a:cs typeface="Arial" panose="020B0604020202020204" pitchFamily="34" charset="0"/>
              </a:rPr>
              <a:t>Mental Health Support Teams (MHST)  our mobilising in our special schools and resource provision. </a:t>
            </a:r>
          </a:p>
        </p:txBody>
      </p:sp>
      <p:sp>
        <p:nvSpPr>
          <p:cNvPr id="7" name="TextBox 6">
            <a:extLst>
              <a:ext uri="{FF2B5EF4-FFF2-40B4-BE49-F238E27FC236}">
                <a16:creationId xmlns:a16="http://schemas.microsoft.com/office/drawing/2014/main" id="{6AFA325C-0DF6-04D8-0461-BC93EA7952C6}"/>
              </a:ext>
            </a:extLst>
          </p:cNvPr>
          <p:cNvSpPr txBox="1"/>
          <p:nvPr/>
        </p:nvSpPr>
        <p:spPr>
          <a:xfrm>
            <a:off x="618587" y="4450141"/>
            <a:ext cx="10584951" cy="954107"/>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The legacy of Covid has  impacted on emotional well-being and increased anxiety​ for some children and young people </a:t>
            </a:r>
          </a:p>
        </p:txBody>
      </p:sp>
      <p:sp>
        <p:nvSpPr>
          <p:cNvPr id="8" name="TextBox 7">
            <a:extLst>
              <a:ext uri="{FF2B5EF4-FFF2-40B4-BE49-F238E27FC236}">
                <a16:creationId xmlns:a16="http://schemas.microsoft.com/office/drawing/2014/main" id="{7BFE0661-DF19-6D46-377A-6BDB7A7DC68F}"/>
              </a:ext>
            </a:extLst>
          </p:cNvPr>
          <p:cNvSpPr txBox="1"/>
          <p:nvPr/>
        </p:nvSpPr>
        <p:spPr>
          <a:xfrm>
            <a:off x="351036" y="4109854"/>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1F7C029C-5924-3901-0D68-95E7439AE561}"/>
              </a:ext>
            </a:extLst>
          </p:cNvPr>
          <p:cNvSpPr txBox="1"/>
          <p:nvPr/>
        </p:nvSpPr>
        <p:spPr>
          <a:xfrm rot="10800000">
            <a:off x="10850360" y="4327029"/>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10" name="Picture 9" descr="A picture containing icon&#10;&#10;Description automatically generated">
            <a:extLst>
              <a:ext uri="{FF2B5EF4-FFF2-40B4-BE49-F238E27FC236}">
                <a16:creationId xmlns:a16="http://schemas.microsoft.com/office/drawing/2014/main" id="{A86D9A88-751A-B4CE-F572-F4B444CA28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
        <p:nvSpPr>
          <p:cNvPr id="11" name="TextBox 10">
            <a:extLst>
              <a:ext uri="{FF2B5EF4-FFF2-40B4-BE49-F238E27FC236}">
                <a16:creationId xmlns:a16="http://schemas.microsoft.com/office/drawing/2014/main" id="{64DD10B2-156B-F509-18A7-18937FF59342}"/>
              </a:ext>
            </a:extLst>
          </p:cNvPr>
          <p:cNvSpPr txBox="1"/>
          <p:nvPr/>
        </p:nvSpPr>
        <p:spPr>
          <a:xfrm>
            <a:off x="227135" y="153573"/>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Joint Commissioning in Practice: A Review of 2022/23 </a:t>
            </a:r>
            <a:r>
              <a:rPr lang="en-GB" sz="1600" dirty="0">
                <a:solidFill>
                  <a:srgbClr val="312A6D"/>
                </a:solidFill>
                <a:latin typeface="Arial" panose="020B0604020202020204" pitchFamily="34" charset="0"/>
                <a:cs typeface="Arial" panose="020B0604020202020204" pitchFamily="34" charset="0"/>
              </a:rPr>
              <a:t>continued</a:t>
            </a:r>
            <a:endParaRPr lang="en-GB" sz="1600" b="1" dirty="0">
              <a:solidFill>
                <a:srgbClr val="312A6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1263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7E45FB4C-2275-DE96-8BF1-9E5588FCA75C}"/>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C989095-A637-B2CD-3D80-7DF79C83770A}"/>
              </a:ext>
            </a:extLst>
          </p:cNvPr>
          <p:cNvSpPr txBox="1"/>
          <p:nvPr/>
        </p:nvSpPr>
        <p:spPr>
          <a:xfrm>
            <a:off x="227135" y="389879"/>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Governance structure </a:t>
            </a:r>
            <a:r>
              <a:rPr lang="en-GB" sz="1600" dirty="0">
                <a:solidFill>
                  <a:srgbClr val="312A6D"/>
                </a:solidFill>
                <a:latin typeface="Arial" panose="020B0604020202020204" pitchFamily="34" charset="0"/>
                <a:cs typeface="Arial" panose="020B0604020202020204" pitchFamily="34" charset="0"/>
              </a:rPr>
              <a:t>as of January 2023</a:t>
            </a:r>
            <a:endParaRPr lang="en-GB" sz="1600" b="1" dirty="0">
              <a:solidFill>
                <a:srgbClr val="312A6D"/>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1DAC05E6-3FFE-C5D2-CC3E-6D2F77F629FA}"/>
              </a:ext>
            </a:extLst>
          </p:cNvPr>
          <p:cNvSpPr/>
          <p:nvPr/>
        </p:nvSpPr>
        <p:spPr>
          <a:xfrm>
            <a:off x="0" y="1325366"/>
            <a:ext cx="2465798" cy="657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ADE514AC-457F-DCBF-104B-BBCBF872FD3A}"/>
              </a:ext>
            </a:extLst>
          </p:cNvPr>
          <p:cNvSpPr/>
          <p:nvPr/>
        </p:nvSpPr>
        <p:spPr>
          <a:xfrm>
            <a:off x="4790852" y="1363274"/>
            <a:ext cx="2910840"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Children and Young Peoples Strategic Partnership board </a:t>
            </a:r>
          </a:p>
        </p:txBody>
      </p:sp>
      <p:sp>
        <p:nvSpPr>
          <p:cNvPr id="12" name="Rectangle: Rounded Corners 11">
            <a:extLst>
              <a:ext uri="{FF2B5EF4-FFF2-40B4-BE49-F238E27FC236}">
                <a16:creationId xmlns:a16="http://schemas.microsoft.com/office/drawing/2014/main" id="{B500197B-9887-6C57-1B83-34F443B9DAAE}"/>
              </a:ext>
            </a:extLst>
          </p:cNvPr>
          <p:cNvSpPr/>
          <p:nvPr/>
        </p:nvSpPr>
        <p:spPr>
          <a:xfrm>
            <a:off x="3550396" y="2895403"/>
            <a:ext cx="2480911" cy="78486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SEND strategic  Partnership board </a:t>
            </a:r>
          </a:p>
        </p:txBody>
      </p:sp>
      <p:sp>
        <p:nvSpPr>
          <p:cNvPr id="13" name="Rectangle: Rounded Corners 12">
            <a:extLst>
              <a:ext uri="{FF2B5EF4-FFF2-40B4-BE49-F238E27FC236}">
                <a16:creationId xmlns:a16="http://schemas.microsoft.com/office/drawing/2014/main" id="{CA66FAEE-2F98-5E46-4403-9C630253EF67}"/>
              </a:ext>
            </a:extLst>
          </p:cNvPr>
          <p:cNvSpPr/>
          <p:nvPr/>
        </p:nvSpPr>
        <p:spPr>
          <a:xfrm>
            <a:off x="6985873" y="2872476"/>
            <a:ext cx="3093720" cy="78486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dirty="0"/>
              <a:t> </a:t>
            </a:r>
            <a:r>
              <a:rPr lang="en-GB" b="1" dirty="0">
                <a:latin typeface="Arial" panose="020B0604020202020204" pitchFamily="34" charset="0"/>
                <a:cs typeface="Arial" panose="020B0604020202020204" pitchFamily="34" charset="0"/>
              </a:rPr>
              <a:t>Joint Commissioning Group </a:t>
            </a:r>
          </a:p>
        </p:txBody>
      </p:sp>
      <p:cxnSp>
        <p:nvCxnSpPr>
          <p:cNvPr id="14" name="Straight Arrow Connector 13">
            <a:extLst>
              <a:ext uri="{FF2B5EF4-FFF2-40B4-BE49-F238E27FC236}">
                <a16:creationId xmlns:a16="http://schemas.microsoft.com/office/drawing/2014/main" id="{6AF06B8C-21C3-ECD9-5894-E85648A5948F}"/>
              </a:ext>
            </a:extLst>
          </p:cNvPr>
          <p:cNvCxnSpPr>
            <a:cxnSpLocks/>
          </p:cNvCxnSpPr>
          <p:nvPr/>
        </p:nvCxnSpPr>
        <p:spPr>
          <a:xfrm>
            <a:off x="6096000" y="3300986"/>
            <a:ext cx="86868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4E3199D-1480-0466-C9F5-60C68466D989}"/>
              </a:ext>
            </a:extLst>
          </p:cNvPr>
          <p:cNvCxnSpPr>
            <a:cxnSpLocks/>
          </p:cNvCxnSpPr>
          <p:nvPr/>
        </p:nvCxnSpPr>
        <p:spPr>
          <a:xfrm>
            <a:off x="5102749" y="2327911"/>
            <a:ext cx="0" cy="48709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30860F5-2622-931D-21BE-43974FF54AFC}"/>
              </a:ext>
            </a:extLst>
          </p:cNvPr>
          <p:cNvCxnSpPr>
            <a:cxnSpLocks/>
          </p:cNvCxnSpPr>
          <p:nvPr/>
        </p:nvCxnSpPr>
        <p:spPr>
          <a:xfrm>
            <a:off x="2432835" y="2339581"/>
            <a:ext cx="0" cy="4754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64C0E72E-C56E-A039-C2D3-5F1B2310D82B}"/>
              </a:ext>
            </a:extLst>
          </p:cNvPr>
          <p:cNvSpPr/>
          <p:nvPr/>
        </p:nvSpPr>
        <p:spPr>
          <a:xfrm>
            <a:off x="293614" y="1149796"/>
            <a:ext cx="1191814" cy="5060935"/>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Parents Carer Young person voice </a:t>
            </a:r>
          </a:p>
        </p:txBody>
      </p:sp>
      <p:sp>
        <p:nvSpPr>
          <p:cNvPr id="18" name="Rectangle: Rounded Corners 17">
            <a:extLst>
              <a:ext uri="{FF2B5EF4-FFF2-40B4-BE49-F238E27FC236}">
                <a16:creationId xmlns:a16="http://schemas.microsoft.com/office/drawing/2014/main" id="{AFC4C888-F531-48ED-1449-345894796E98}"/>
              </a:ext>
            </a:extLst>
          </p:cNvPr>
          <p:cNvSpPr/>
          <p:nvPr/>
        </p:nvSpPr>
        <p:spPr>
          <a:xfrm>
            <a:off x="10736426" y="1363274"/>
            <a:ext cx="1104387" cy="4145279"/>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JSNA</a:t>
            </a:r>
            <a:r>
              <a:rPr lang="en-GB" dirty="0"/>
              <a:t> </a:t>
            </a:r>
          </a:p>
        </p:txBody>
      </p:sp>
      <p:sp>
        <p:nvSpPr>
          <p:cNvPr id="19" name="Rectangle: Rounded Corners 18">
            <a:extLst>
              <a:ext uri="{FF2B5EF4-FFF2-40B4-BE49-F238E27FC236}">
                <a16:creationId xmlns:a16="http://schemas.microsoft.com/office/drawing/2014/main" id="{C9BCCB1D-017E-5AF9-AFDD-0F1161E8AD98}"/>
              </a:ext>
            </a:extLst>
          </p:cNvPr>
          <p:cNvSpPr/>
          <p:nvPr/>
        </p:nvSpPr>
        <p:spPr>
          <a:xfrm>
            <a:off x="2022748" y="1363274"/>
            <a:ext cx="2689858" cy="905278"/>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GM SEND board </a:t>
            </a:r>
          </a:p>
        </p:txBody>
      </p:sp>
      <p:cxnSp>
        <p:nvCxnSpPr>
          <p:cNvPr id="20" name="Straight Arrow Connector 19">
            <a:extLst>
              <a:ext uri="{FF2B5EF4-FFF2-40B4-BE49-F238E27FC236}">
                <a16:creationId xmlns:a16="http://schemas.microsoft.com/office/drawing/2014/main" id="{0E14300E-830D-950D-A5A0-B6EE8DE1C70F}"/>
              </a:ext>
            </a:extLst>
          </p:cNvPr>
          <p:cNvCxnSpPr>
            <a:cxnSpLocks/>
          </p:cNvCxnSpPr>
          <p:nvPr/>
        </p:nvCxnSpPr>
        <p:spPr>
          <a:xfrm>
            <a:off x="4199743" y="2327911"/>
            <a:ext cx="0" cy="487096"/>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21" name="Table 8">
            <a:extLst>
              <a:ext uri="{FF2B5EF4-FFF2-40B4-BE49-F238E27FC236}">
                <a16:creationId xmlns:a16="http://schemas.microsoft.com/office/drawing/2014/main" id="{8C2991B1-596E-51E0-6AA4-191D92D41F74}"/>
              </a:ext>
            </a:extLst>
          </p:cNvPr>
          <p:cNvGraphicFramePr>
            <a:graphicFrameLocks noGrp="1"/>
          </p:cNvGraphicFramePr>
          <p:nvPr>
            <p:extLst>
              <p:ext uri="{D42A27DB-BD31-4B8C-83A1-F6EECF244321}">
                <p14:modId xmlns:p14="http://schemas.microsoft.com/office/powerpoint/2010/main" val="499359580"/>
              </p:ext>
            </p:extLst>
          </p:nvPr>
        </p:nvGraphicFramePr>
        <p:xfrm>
          <a:off x="2674113" y="4298863"/>
          <a:ext cx="5409422" cy="1615440"/>
        </p:xfrm>
        <a:graphic>
          <a:graphicData uri="http://schemas.openxmlformats.org/drawingml/2006/table">
            <a:tbl>
              <a:tblPr firstRow="1" bandRow="1">
                <a:tableStyleId>{5C22544A-7EE6-4342-B048-85BDC9FD1C3A}</a:tableStyleId>
              </a:tblPr>
              <a:tblGrid>
                <a:gridCol w="2704711">
                  <a:extLst>
                    <a:ext uri="{9D8B030D-6E8A-4147-A177-3AD203B41FA5}">
                      <a16:colId xmlns:a16="http://schemas.microsoft.com/office/drawing/2014/main" val="2935803812"/>
                    </a:ext>
                  </a:extLst>
                </a:gridCol>
                <a:gridCol w="2704711">
                  <a:extLst>
                    <a:ext uri="{9D8B030D-6E8A-4147-A177-3AD203B41FA5}">
                      <a16:colId xmlns:a16="http://schemas.microsoft.com/office/drawing/2014/main" val="2515976008"/>
                    </a:ext>
                  </a:extLst>
                </a:gridCol>
              </a:tblGrid>
              <a:tr h="5716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Neurodevelopment pathway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err="1">
                          <a:latin typeface="Arial" panose="020B0604020202020204" pitchFamily="34" charset="0"/>
                          <a:cs typeface="Arial" panose="020B0604020202020204" pitchFamily="34" charset="0"/>
                        </a:rPr>
                        <a:t>AiS</a:t>
                      </a:r>
                      <a:r>
                        <a:rPr lang="en-GB" sz="1400" b="1" dirty="0">
                          <a:latin typeface="Arial" panose="020B0604020202020204" pitchFamily="34" charset="0"/>
                          <a:cs typeface="Arial" panose="020B0604020202020204" pitchFamily="34" charset="0"/>
                        </a:rPr>
                        <a:t> School project</a:t>
                      </a:r>
                    </a:p>
                    <a:p>
                      <a:endParaRPr lang="en-GB"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DSR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Short break review </a:t>
                      </a:r>
                    </a:p>
                    <a:p>
                      <a:endParaRPr lang="en-GB" sz="1200" dirty="0"/>
                    </a:p>
                  </a:txBody>
                  <a:tcPr/>
                </a:tc>
                <a:extLst>
                  <a:ext uri="{0D108BD9-81ED-4DB2-BD59-A6C34878D82A}">
                    <a16:rowId xmlns:a16="http://schemas.microsoft.com/office/drawing/2014/main" val="2183856692"/>
                  </a:ext>
                </a:extLst>
              </a:tr>
              <a:tr h="8420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Outcome framework</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14- 25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SEND Operational group</a:t>
                      </a:r>
                    </a:p>
                    <a:p>
                      <a:endParaRPr lang="en-GB"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Local Offer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Transport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latin typeface="Arial" panose="020B0604020202020204" pitchFamily="34" charset="0"/>
                          <a:cs typeface="Arial" panose="020B0604020202020204" pitchFamily="34" charset="0"/>
                        </a:rPr>
                        <a:t>Quality Assurance</a:t>
                      </a:r>
                    </a:p>
                    <a:p>
                      <a:endParaRPr lang="en-GB" sz="1200" dirty="0"/>
                    </a:p>
                  </a:txBody>
                  <a:tcPr/>
                </a:tc>
                <a:extLst>
                  <a:ext uri="{0D108BD9-81ED-4DB2-BD59-A6C34878D82A}">
                    <a16:rowId xmlns:a16="http://schemas.microsoft.com/office/drawing/2014/main" val="1731548349"/>
                  </a:ext>
                </a:extLst>
              </a:tr>
            </a:tbl>
          </a:graphicData>
        </a:graphic>
      </p:graphicFrame>
      <p:sp>
        <p:nvSpPr>
          <p:cNvPr id="22" name="TextBox 21">
            <a:extLst>
              <a:ext uri="{FF2B5EF4-FFF2-40B4-BE49-F238E27FC236}">
                <a16:creationId xmlns:a16="http://schemas.microsoft.com/office/drawing/2014/main" id="{477A47E4-A3D3-D8EF-A132-89326D68B15B}"/>
              </a:ext>
            </a:extLst>
          </p:cNvPr>
          <p:cNvSpPr txBox="1"/>
          <p:nvPr/>
        </p:nvSpPr>
        <p:spPr>
          <a:xfrm>
            <a:off x="2821755" y="3971608"/>
            <a:ext cx="6034802" cy="369332"/>
          </a:xfrm>
          <a:prstGeom prst="rect">
            <a:avLst/>
          </a:prstGeom>
          <a:noFill/>
        </p:spPr>
        <p:txBody>
          <a:bodyPr wrap="square">
            <a:spAutoFit/>
          </a:bodyPr>
          <a:lstStyle/>
          <a:p>
            <a:pPr algn="ctr"/>
            <a:r>
              <a:rPr lang="en-GB" b="1" dirty="0">
                <a:latin typeface="Arial" panose="020B0604020202020204" pitchFamily="34" charset="0"/>
                <a:cs typeface="Arial" panose="020B0604020202020204" pitchFamily="34" charset="0"/>
              </a:rPr>
              <a:t>Task and Finish  Group &amp;  Boards: </a:t>
            </a:r>
          </a:p>
        </p:txBody>
      </p:sp>
      <p:sp>
        <p:nvSpPr>
          <p:cNvPr id="23" name="Rectangle: Rounded Corners 22">
            <a:extLst>
              <a:ext uri="{FF2B5EF4-FFF2-40B4-BE49-F238E27FC236}">
                <a16:creationId xmlns:a16="http://schemas.microsoft.com/office/drawing/2014/main" id="{E6A62D11-9A92-2640-BE67-80A094A87F1A}"/>
              </a:ext>
            </a:extLst>
          </p:cNvPr>
          <p:cNvSpPr/>
          <p:nvPr/>
        </p:nvSpPr>
        <p:spPr>
          <a:xfrm>
            <a:off x="1635638" y="2872476"/>
            <a:ext cx="1594394" cy="78486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Early Years / Starting Well board </a:t>
            </a:r>
          </a:p>
        </p:txBody>
      </p:sp>
      <p:cxnSp>
        <p:nvCxnSpPr>
          <p:cNvPr id="24" name="Connector: Elbow 23">
            <a:extLst>
              <a:ext uri="{FF2B5EF4-FFF2-40B4-BE49-F238E27FC236}">
                <a16:creationId xmlns:a16="http://schemas.microsoft.com/office/drawing/2014/main" id="{458DAFFD-B021-6B2F-BEB6-6A89F37DFEFB}"/>
              </a:ext>
            </a:extLst>
          </p:cNvPr>
          <p:cNvCxnSpPr>
            <a:cxnSpLocks/>
          </p:cNvCxnSpPr>
          <p:nvPr/>
        </p:nvCxnSpPr>
        <p:spPr>
          <a:xfrm rot="16200000" flipH="1">
            <a:off x="2672321" y="3771661"/>
            <a:ext cx="524705" cy="44181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F1A647C5-C908-EFDF-7777-B7CB40F68B01}"/>
              </a:ext>
            </a:extLst>
          </p:cNvPr>
          <p:cNvCxnSpPr>
            <a:cxnSpLocks/>
          </p:cNvCxnSpPr>
          <p:nvPr/>
        </p:nvCxnSpPr>
        <p:spPr>
          <a:xfrm rot="5400000">
            <a:off x="3759659" y="3788997"/>
            <a:ext cx="498864" cy="38130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31" name="Picture 30" descr="A picture containing icon&#10;&#10;Description automatically generated">
            <a:extLst>
              <a:ext uri="{FF2B5EF4-FFF2-40B4-BE49-F238E27FC236}">
                <a16:creationId xmlns:a16="http://schemas.microsoft.com/office/drawing/2014/main" id="{0C0FDBF8-6C32-868E-F82A-DFB183D22C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20516172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picture containing icon&#10;&#10;Description automatically generated">
            <a:extLst>
              <a:ext uri="{FF2B5EF4-FFF2-40B4-BE49-F238E27FC236}">
                <a16:creationId xmlns:a16="http://schemas.microsoft.com/office/drawing/2014/main" id="{6350C9D6-FBA3-E6C4-1942-5670D250BE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sp>
        <p:nvSpPr>
          <p:cNvPr id="6" name="TextBox 5">
            <a:extLst>
              <a:ext uri="{FF2B5EF4-FFF2-40B4-BE49-F238E27FC236}">
                <a16:creationId xmlns:a16="http://schemas.microsoft.com/office/drawing/2014/main" id="{4D0ACA49-314D-FCCD-AB2C-3BD2E8CEBC23}"/>
              </a:ext>
            </a:extLst>
          </p:cNvPr>
          <p:cNvSpPr txBox="1"/>
          <p:nvPr/>
        </p:nvSpPr>
        <p:spPr>
          <a:xfrm>
            <a:off x="227135" y="143068"/>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Bury SEND Joint Commissioning Strategy </a:t>
            </a:r>
            <a:r>
              <a:rPr lang="en-GB" dirty="0">
                <a:solidFill>
                  <a:srgbClr val="312A6D"/>
                </a:solidFill>
                <a:latin typeface="Arial" panose="020B0604020202020204" pitchFamily="34" charset="0"/>
                <a:cs typeface="Arial" panose="020B0604020202020204" pitchFamily="34" charset="0"/>
              </a:rPr>
              <a:t>2023- 2025</a:t>
            </a:r>
          </a:p>
        </p:txBody>
      </p:sp>
      <p:sp>
        <p:nvSpPr>
          <p:cNvPr id="7" name="Content Placeholder 2">
            <a:extLst>
              <a:ext uri="{FF2B5EF4-FFF2-40B4-BE49-F238E27FC236}">
                <a16:creationId xmlns:a16="http://schemas.microsoft.com/office/drawing/2014/main" id="{58B08215-04A8-0390-F213-F77916CFBE54}"/>
              </a:ext>
            </a:extLst>
          </p:cNvPr>
          <p:cNvSpPr>
            <a:spLocks noGrp="1"/>
          </p:cNvSpPr>
          <p:nvPr>
            <p:ph idx="1"/>
          </p:nvPr>
        </p:nvSpPr>
        <p:spPr>
          <a:xfrm>
            <a:off x="971765" y="1072185"/>
            <a:ext cx="10515600" cy="4061467"/>
          </a:xfrm>
        </p:spPr>
        <p:txBody>
          <a:bodyPr>
            <a:normAutofit fontScale="92500" lnSpcReduction="10000"/>
          </a:bodyPr>
          <a:lstStyle/>
          <a:p>
            <a:pPr marL="0" indent="0">
              <a:lnSpc>
                <a:spcPct val="110000"/>
              </a:lnSpc>
              <a:spcAft>
                <a:spcPts val="1000"/>
              </a:spcAft>
              <a:buNone/>
            </a:pPr>
            <a:r>
              <a:rPr lang="en-GB" sz="1900" dirty="0">
                <a:effectLst/>
                <a:latin typeface="Arial" panose="020B0604020202020204" pitchFamily="34" charset="0"/>
                <a:ea typeface="Calibri" panose="020F0502020204030204" pitchFamily="34" charset="0"/>
                <a:cs typeface="Arial" panose="020B0604020202020204" pitchFamily="34" charset="0"/>
              </a:rPr>
              <a:t>This Joint Commissioning Strategy sets out our approach and the commitment of all key partners to joint commissioning. In simple terms this means that we </a:t>
            </a:r>
            <a:r>
              <a:rPr lang="en-GB" sz="1900" strike="sngStrike" dirty="0">
                <a:effectLst/>
                <a:latin typeface="Arial" panose="020B0604020202020204" pitchFamily="34" charset="0"/>
                <a:ea typeface="Calibri" panose="020F0502020204030204" pitchFamily="34" charset="0"/>
                <a:cs typeface="Arial" panose="020B0604020202020204" pitchFamily="34" charset="0"/>
              </a:rPr>
              <a:t>will</a:t>
            </a:r>
            <a:r>
              <a:rPr lang="en-GB" sz="1900" dirty="0">
                <a:effectLst/>
                <a:latin typeface="Arial" panose="020B0604020202020204" pitchFamily="34" charset="0"/>
                <a:ea typeface="Calibri" panose="020F0502020204030204" pitchFamily="34" charset="0"/>
                <a:cs typeface="Arial" panose="020B0604020202020204" pitchFamily="34" charset="0"/>
              </a:rPr>
              <a:t> work together to plan and deliver services in a joined-up way. </a:t>
            </a:r>
            <a:endParaRPr lang="en-GB" sz="1900" strike="sngStrike"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spcAft>
                <a:spcPts val="1000"/>
              </a:spcAft>
              <a:buNone/>
            </a:pPr>
            <a:r>
              <a:rPr lang="en-GB" sz="1900" dirty="0">
                <a:effectLst/>
                <a:latin typeface="Arial" panose="020B0604020202020204" pitchFamily="34" charset="0"/>
                <a:ea typeface="Calibri" panose="020F0502020204030204" pitchFamily="34" charset="0"/>
                <a:cs typeface="Arial" panose="020B0604020202020204" pitchFamily="34" charset="0"/>
              </a:rPr>
              <a:t>This strategy outlines how partners across education, health and care work together with children, young people and their families to plan, design and deliver support, utilising innovative approaches and ensuring effective use of our collective knowledge and resource. This includes collective review of current service delivery arrangements and pathways, including engagement with service users to identify further developments that are required.</a:t>
            </a:r>
          </a:p>
          <a:p>
            <a:pPr marL="0" indent="0">
              <a:lnSpc>
                <a:spcPct val="110000"/>
              </a:lnSpc>
              <a:spcAft>
                <a:spcPts val="1000"/>
              </a:spcAft>
              <a:buNone/>
            </a:pPr>
            <a:r>
              <a:rPr lang="en-GB" sz="1900" dirty="0">
                <a:effectLst/>
                <a:latin typeface="Arial" panose="020B0604020202020204" pitchFamily="34" charset="0"/>
                <a:ea typeface="Calibri" panose="020F0502020204030204" pitchFamily="34" charset="0"/>
                <a:cs typeface="Arial" panose="020B0604020202020204" pitchFamily="34" charset="0"/>
              </a:rPr>
              <a:t>The voices of children, young people and their families and carers are at the heart of our work, and their experiences and feedback influence this Joint Commissioning Strategy. </a:t>
            </a:r>
          </a:p>
          <a:p>
            <a:pPr marL="0" indent="0">
              <a:lnSpc>
                <a:spcPct val="110000"/>
              </a:lnSpc>
              <a:spcAft>
                <a:spcPts val="1000"/>
              </a:spcAft>
              <a:buNone/>
            </a:pPr>
            <a:r>
              <a:rPr lang="en-GB" sz="1900" dirty="0">
                <a:effectLst/>
                <a:latin typeface="Arial" panose="020B0604020202020204" pitchFamily="34" charset="0"/>
                <a:ea typeface="Calibri" panose="020F0502020204030204" pitchFamily="34" charset="0"/>
                <a:cs typeface="Arial" panose="020B0604020202020204" pitchFamily="34" charset="0"/>
              </a:rPr>
              <a:t>The strategy sits alongside and is informed by the SEND Strategy and Joint Area Needs Assessment. </a:t>
            </a:r>
          </a:p>
          <a:p>
            <a:pPr marL="0" indent="0">
              <a:buNone/>
            </a:pPr>
            <a:endParaRPr lang="en-GB" sz="1800" dirty="0">
              <a:solidFill>
                <a:schemeClr val="accent4">
                  <a:lumMod val="40000"/>
                  <a:lumOff val="60000"/>
                </a:schemeClr>
              </a:solidFill>
              <a:effectLst/>
              <a:latin typeface="Segoe UI" panose="020B0502040204020203" pitchFamily="34" charset="0"/>
              <a:ea typeface="Calibri" panose="020F0502020204030204" pitchFamily="34" charset="0"/>
              <a:cs typeface="Segoe UI" panose="020B0502040204020203" pitchFamily="34" charset="0"/>
            </a:endParaRPr>
          </a:p>
          <a:p>
            <a:pPr marL="0" indent="0" algn="jus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8" name="TextBox 7">
            <a:extLst>
              <a:ext uri="{FF2B5EF4-FFF2-40B4-BE49-F238E27FC236}">
                <a16:creationId xmlns:a16="http://schemas.microsoft.com/office/drawing/2014/main" id="{19031DFC-98A9-FF84-900A-BF210A88A956}"/>
              </a:ext>
            </a:extLst>
          </p:cNvPr>
          <p:cNvSpPr txBox="1"/>
          <p:nvPr/>
        </p:nvSpPr>
        <p:spPr>
          <a:xfrm>
            <a:off x="351036" y="5106735"/>
            <a:ext cx="11489927" cy="523220"/>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Happy, Healthy and Safe with increasing independence </a:t>
            </a:r>
          </a:p>
        </p:txBody>
      </p:sp>
      <p:sp>
        <p:nvSpPr>
          <p:cNvPr id="9" name="TextBox 8">
            <a:extLst>
              <a:ext uri="{FF2B5EF4-FFF2-40B4-BE49-F238E27FC236}">
                <a16:creationId xmlns:a16="http://schemas.microsoft.com/office/drawing/2014/main" id="{A45C74CF-13DB-16E1-CA22-5B17C0F91236}"/>
              </a:ext>
            </a:extLst>
          </p:cNvPr>
          <p:cNvSpPr txBox="1"/>
          <p:nvPr/>
        </p:nvSpPr>
        <p:spPr>
          <a:xfrm>
            <a:off x="852110" y="4899825"/>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10" name="TextBox 9">
            <a:extLst>
              <a:ext uri="{FF2B5EF4-FFF2-40B4-BE49-F238E27FC236}">
                <a16:creationId xmlns:a16="http://schemas.microsoft.com/office/drawing/2014/main" id="{5DF7A168-62F7-3923-D38D-4A6E84C15ABC}"/>
              </a:ext>
            </a:extLst>
          </p:cNvPr>
          <p:cNvSpPr txBox="1"/>
          <p:nvPr/>
        </p:nvSpPr>
        <p:spPr>
          <a:xfrm rot="10800000">
            <a:off x="10719161" y="4533487"/>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cxnSp>
        <p:nvCxnSpPr>
          <p:cNvPr id="12" name="Straight Connector 11">
            <a:extLst>
              <a:ext uri="{FF2B5EF4-FFF2-40B4-BE49-F238E27FC236}">
                <a16:creationId xmlns:a16="http://schemas.microsoft.com/office/drawing/2014/main" id="{6986ED37-CE47-D272-DBCF-98506A049F13}"/>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40686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E9850D80-AA18-D5A8-DE97-1C84D574B0E0}"/>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94317ED5-70E4-3AAC-8012-9AEBA71CBD30}"/>
              </a:ext>
            </a:extLst>
          </p:cNvPr>
          <p:cNvSpPr txBox="1"/>
          <p:nvPr/>
        </p:nvSpPr>
        <p:spPr>
          <a:xfrm>
            <a:off x="227135" y="439617"/>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What is Joint Commissioning?</a:t>
            </a:r>
            <a:endParaRPr lang="en-GB" dirty="0">
              <a:solidFill>
                <a:srgbClr val="312A6D"/>
              </a:solidFill>
              <a:latin typeface="Arial" panose="020B0604020202020204" pitchFamily="34" charset="0"/>
              <a:cs typeface="Arial" panose="020B0604020202020204" pitchFamily="34" charset="0"/>
            </a:endParaRPr>
          </a:p>
        </p:txBody>
      </p:sp>
      <p:sp>
        <p:nvSpPr>
          <p:cNvPr id="4" name="Google Shape;95;p16">
            <a:extLst>
              <a:ext uri="{FF2B5EF4-FFF2-40B4-BE49-F238E27FC236}">
                <a16:creationId xmlns:a16="http://schemas.microsoft.com/office/drawing/2014/main" id="{5DBA0805-B5B1-3DCB-76B4-FFAE1A9DCD51}"/>
              </a:ext>
            </a:extLst>
          </p:cNvPr>
          <p:cNvSpPr txBox="1">
            <a:spLocks/>
          </p:cNvSpPr>
          <p:nvPr/>
        </p:nvSpPr>
        <p:spPr>
          <a:xfrm>
            <a:off x="573639" y="980766"/>
            <a:ext cx="10613205" cy="2987287"/>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800" dirty="0">
                <a:latin typeface="Arial" panose="020B0604020202020204" pitchFamily="34" charset="0"/>
                <a:cs typeface="Arial" panose="020B0604020202020204" pitchFamily="34" charset="0"/>
              </a:rPr>
              <a:t>Commissioning is the assessment of need and planning and prioritising services for a local population, and purchasing and/or monitoring services to ensure the best outcomes. In Bury, SEND commissioning is undertaken jointly, by two or more agencies working together, often in health and local government, and sometimes from a pooled or aligned budget. Joint commissioning for SEND ensures the best possible response to a child’s or young person’s needs, aligning and integrating the strategic needs assessment, planning and delivery of services to achieve more. This includes jointly identifying current and future needs, any gaps in provision and how resources can be maximised, sharing intelligence across all services to both improve outcomes for children and to help inform commissioning and planning decisions across all aspects of SEND support.</a:t>
            </a:r>
          </a:p>
          <a:p>
            <a:pPr algn="just"/>
            <a:endParaRPr lang="en-GB" sz="533" dirty="0">
              <a:solidFill>
                <a:srgbClr val="FF0000"/>
              </a:solidFill>
              <a:latin typeface="Segoe UI" panose="020B0502040204020203" pitchFamily="34" charset="0"/>
              <a:cs typeface="Segoe UI" panose="020B0502040204020203" pitchFamily="34" charset="0"/>
            </a:endParaRPr>
          </a:p>
          <a:p>
            <a:pPr marR="1975521" algn="just"/>
            <a:endParaRPr lang="en-GB" sz="533" b="1" dirty="0">
              <a:solidFill>
                <a:schemeClr val="accent5"/>
              </a:solidFill>
              <a:latin typeface="Segoe UI" panose="020B0502040204020203" pitchFamily="34" charset="0"/>
              <a:cs typeface="Segoe UI" panose="020B0502040204020203" pitchFamily="34" charset="0"/>
            </a:endParaRPr>
          </a:p>
          <a:p>
            <a:pPr marR="1975521">
              <a:buClr>
                <a:schemeClr val="dk1"/>
              </a:buClr>
              <a:buSzPts val="1100"/>
            </a:pPr>
            <a:endParaRPr lang="en-GB" sz="1200" b="1" dirty="0">
              <a:solidFill>
                <a:schemeClr val="accent1">
                  <a:lumMod val="75000"/>
                </a:schemeClr>
              </a:solidFill>
            </a:endParaRPr>
          </a:p>
          <a:p>
            <a:pPr marL="1919951" algn="just"/>
            <a:endParaRPr lang="en-GB" sz="1067" dirty="0">
              <a:solidFill>
                <a:schemeClr val="accent1">
                  <a:lumMod val="75000"/>
                </a:schemeClr>
              </a:solidFill>
            </a:endParaRPr>
          </a:p>
          <a:p>
            <a:pPr marL="1919951" algn="just"/>
            <a:endParaRPr lang="en-GB" sz="1067" dirty="0">
              <a:solidFill>
                <a:schemeClr val="accent1">
                  <a:lumMod val="75000"/>
                </a:schemeClr>
              </a:solidFill>
            </a:endParaRPr>
          </a:p>
        </p:txBody>
      </p:sp>
      <p:sp>
        <p:nvSpPr>
          <p:cNvPr id="6" name="TextBox 5">
            <a:extLst>
              <a:ext uri="{FF2B5EF4-FFF2-40B4-BE49-F238E27FC236}">
                <a16:creationId xmlns:a16="http://schemas.microsoft.com/office/drawing/2014/main" id="{30DCBE0D-3AF3-194C-853A-034E7EAC0860}"/>
              </a:ext>
            </a:extLst>
          </p:cNvPr>
          <p:cNvSpPr txBox="1"/>
          <p:nvPr/>
        </p:nvSpPr>
        <p:spPr>
          <a:xfrm>
            <a:off x="1113034" y="4007636"/>
            <a:ext cx="9965932" cy="1815882"/>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By improving our ability to forecast and respond to the needs of the local area, we can improve planning and commissioning of our local SEND services</a:t>
            </a:r>
          </a:p>
          <a:p>
            <a:pPr marL="0" indent="0" algn="ctr">
              <a:buNone/>
            </a:pPr>
            <a:endParaRPr lang="en-GB" sz="2800" b="1" dirty="0">
              <a:solidFill>
                <a:srgbClr val="92D05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DF52F195-98DB-4902-162F-99AB2FA8203A}"/>
              </a:ext>
            </a:extLst>
          </p:cNvPr>
          <p:cNvSpPr txBox="1"/>
          <p:nvPr/>
        </p:nvSpPr>
        <p:spPr>
          <a:xfrm>
            <a:off x="802669" y="3830491"/>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9BC188FB-92F6-7DB2-4530-718A6CE5E62D}"/>
              </a:ext>
            </a:extLst>
          </p:cNvPr>
          <p:cNvSpPr txBox="1"/>
          <p:nvPr/>
        </p:nvSpPr>
        <p:spPr>
          <a:xfrm rot="10800000">
            <a:off x="9680492" y="4337731"/>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9" name="Picture 8" descr="A picture containing icon&#10;&#10;Description automatically generated">
            <a:extLst>
              <a:ext uri="{FF2B5EF4-FFF2-40B4-BE49-F238E27FC236}">
                <a16:creationId xmlns:a16="http://schemas.microsoft.com/office/drawing/2014/main" id="{A0B4E2B4-2B7F-BCAD-D911-567F43079A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16868255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494A4AEE-7563-9118-4CC2-9A177066EA85}"/>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AC1E704-D67A-34C3-0BEA-9183B31DE8C7}"/>
              </a:ext>
            </a:extLst>
          </p:cNvPr>
          <p:cNvSpPr txBox="1"/>
          <p:nvPr/>
        </p:nvSpPr>
        <p:spPr>
          <a:xfrm>
            <a:off x="227135" y="436313"/>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Joint Commissioning </a:t>
            </a:r>
          </a:p>
        </p:txBody>
      </p:sp>
      <p:sp>
        <p:nvSpPr>
          <p:cNvPr id="4" name="Google Shape;95;p16">
            <a:extLst>
              <a:ext uri="{FF2B5EF4-FFF2-40B4-BE49-F238E27FC236}">
                <a16:creationId xmlns:a16="http://schemas.microsoft.com/office/drawing/2014/main" id="{44EE89DD-7421-7196-7C92-D88D073C8140}"/>
              </a:ext>
            </a:extLst>
          </p:cNvPr>
          <p:cNvSpPr txBox="1">
            <a:spLocks/>
          </p:cNvSpPr>
          <p:nvPr/>
        </p:nvSpPr>
        <p:spPr>
          <a:xfrm>
            <a:off x="675522" y="1020553"/>
            <a:ext cx="10840949" cy="3008275"/>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800" dirty="0">
                <a:latin typeface="Arial" panose="020B0604020202020204" pitchFamily="34" charset="0"/>
                <a:cs typeface="Arial" panose="020B0604020202020204" pitchFamily="34" charset="0"/>
              </a:rPr>
              <a:t>The Children and Young People’s Plan sets out further how the Bury intends to take forward the overall ambition and approach described in the Bury Locality Plan in relation to children and young people. This is a plan for children, not for children’s services. All areas of the city have a role in supporting our children and young people, not least families, focusing on outcomes that are driven by the needs of people and local communities working to make a real difference to families. </a:t>
            </a:r>
          </a:p>
          <a:p>
            <a:pPr>
              <a:lnSpc>
                <a:spcPct val="100000"/>
              </a:lnSpc>
            </a:pPr>
            <a:endParaRPr lang="en-GB" sz="1800" dirty="0">
              <a:latin typeface="Arial" panose="020B0604020202020204" pitchFamily="34" charset="0"/>
              <a:cs typeface="Arial" panose="020B0604020202020204" pitchFamily="34" charset="0"/>
            </a:endParaRPr>
          </a:p>
          <a:p>
            <a:pPr>
              <a:lnSpc>
                <a:spcPct val="100000"/>
              </a:lnSpc>
            </a:pPr>
            <a:r>
              <a:rPr lang="en-GB" sz="1800" dirty="0">
                <a:latin typeface="Arial" panose="020B0604020202020204" pitchFamily="34" charset="0"/>
                <a:cs typeface="Arial" panose="020B0604020202020204" pitchFamily="34" charset="0"/>
              </a:rPr>
              <a:t>In this context, our commissioning approach is to bring about behavioural change - achieving positive outcomes that build resilience, increase independence and reduce reliance on services. We work collaboratively across Bury in commissioning services, using available funding for priority statutory services and to stimulate new activity that complements services to improve choice, quality and value for money.</a:t>
            </a:r>
            <a:endParaRPr lang="en-GB" sz="1800" b="1" dirty="0">
              <a:solidFill>
                <a:schemeClr val="accent1">
                  <a:lumMod val="75000"/>
                </a:schemeClr>
              </a:solidFill>
            </a:endParaRPr>
          </a:p>
          <a:p>
            <a:pPr marL="1919951" algn="just"/>
            <a:endParaRPr lang="en-GB" sz="1067" dirty="0">
              <a:solidFill>
                <a:schemeClr val="accent1">
                  <a:lumMod val="75000"/>
                </a:schemeClr>
              </a:solidFill>
            </a:endParaRPr>
          </a:p>
          <a:p>
            <a:pPr marL="1919951" algn="just"/>
            <a:endParaRPr lang="en-GB" sz="1067" dirty="0">
              <a:solidFill>
                <a:schemeClr val="accent1">
                  <a:lumMod val="75000"/>
                </a:schemeClr>
              </a:solidFill>
            </a:endParaRPr>
          </a:p>
        </p:txBody>
      </p:sp>
      <p:sp>
        <p:nvSpPr>
          <p:cNvPr id="6" name="TextBox 5">
            <a:extLst>
              <a:ext uri="{FF2B5EF4-FFF2-40B4-BE49-F238E27FC236}">
                <a16:creationId xmlns:a16="http://schemas.microsoft.com/office/drawing/2014/main" id="{A29CE583-D8D7-4399-8819-EFCC5B2732DA}"/>
              </a:ext>
            </a:extLst>
          </p:cNvPr>
          <p:cNvSpPr txBox="1"/>
          <p:nvPr/>
        </p:nvSpPr>
        <p:spPr>
          <a:xfrm>
            <a:off x="537678" y="4399193"/>
            <a:ext cx="11116639" cy="1231106"/>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We are committed to progressing our Joint Commissioning arrangements. More work development via </a:t>
            </a:r>
            <a:r>
              <a:rPr lang="en-GB" sz="2800" b="1" dirty="0" err="1">
                <a:solidFill>
                  <a:srgbClr val="DE4712"/>
                </a:solidFill>
                <a:latin typeface="Arial" panose="020B0604020202020204" pitchFamily="34" charset="0"/>
                <a:cs typeface="Arial" panose="020B0604020202020204" pitchFamily="34" charset="0"/>
              </a:rPr>
              <a:t>AQuA</a:t>
            </a:r>
            <a:endParaRPr lang="en-GB" sz="2800" b="1" dirty="0">
              <a:solidFill>
                <a:srgbClr val="DE4712"/>
              </a:solidFill>
              <a:latin typeface="Arial" panose="020B0604020202020204" pitchFamily="34" charset="0"/>
              <a:cs typeface="Arial" panose="020B0604020202020204" pitchFamily="34" charset="0"/>
            </a:endParaRPr>
          </a:p>
          <a:p>
            <a:pPr marL="0" indent="0" algn="ctr">
              <a:buNone/>
            </a:pPr>
            <a:r>
              <a:rPr lang="en-GB" dirty="0">
                <a:solidFill>
                  <a:srgbClr val="DE4712"/>
                </a:solidFill>
                <a:latin typeface="Arial" panose="020B0604020202020204" pitchFamily="34" charset="0"/>
                <a:cs typeface="Arial" panose="020B0604020202020204" pitchFamily="34" charset="0"/>
              </a:rPr>
              <a:t>Advancing Quality Alliance (aqua)</a:t>
            </a:r>
          </a:p>
        </p:txBody>
      </p:sp>
      <p:sp>
        <p:nvSpPr>
          <p:cNvPr id="7" name="TextBox 6">
            <a:extLst>
              <a:ext uri="{FF2B5EF4-FFF2-40B4-BE49-F238E27FC236}">
                <a16:creationId xmlns:a16="http://schemas.microsoft.com/office/drawing/2014/main" id="{0A78223B-76AE-B479-E05E-D48646F177DE}"/>
              </a:ext>
            </a:extLst>
          </p:cNvPr>
          <p:cNvSpPr txBox="1"/>
          <p:nvPr/>
        </p:nvSpPr>
        <p:spPr>
          <a:xfrm>
            <a:off x="438284" y="4145214"/>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60796912-30B6-5788-9365-B956D650EDAB}"/>
              </a:ext>
            </a:extLst>
          </p:cNvPr>
          <p:cNvSpPr txBox="1"/>
          <p:nvPr/>
        </p:nvSpPr>
        <p:spPr>
          <a:xfrm rot="10800000">
            <a:off x="7807020" y="4683948"/>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9" name="Picture 8" descr="A picture containing icon&#10;&#10;Description automatically generated">
            <a:extLst>
              <a:ext uri="{FF2B5EF4-FFF2-40B4-BE49-F238E27FC236}">
                <a16:creationId xmlns:a16="http://schemas.microsoft.com/office/drawing/2014/main" id="{F656D08C-8CCC-9214-6352-02B2571770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34351209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icon&#10;&#10;Description automatically generated">
            <a:extLst>
              <a:ext uri="{FF2B5EF4-FFF2-40B4-BE49-F238E27FC236}">
                <a16:creationId xmlns:a16="http://schemas.microsoft.com/office/drawing/2014/main" id="{C294C10D-5DBC-3432-B684-243070A6B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08790" y="80283"/>
            <a:ext cx="1157150" cy="1122362"/>
          </a:xfrm>
          <a:prstGeom prst="rect">
            <a:avLst/>
          </a:prstGeom>
        </p:spPr>
      </p:pic>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5FF679B7-9F82-F9FF-8A70-00807F762EFD}"/>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A3B1590-4715-A430-D54D-40CCBEA23EBD}"/>
              </a:ext>
            </a:extLst>
          </p:cNvPr>
          <p:cNvSpPr txBox="1"/>
          <p:nvPr/>
        </p:nvSpPr>
        <p:spPr>
          <a:xfrm>
            <a:off x="227134" y="369331"/>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The Joint Commissioning Cycle</a:t>
            </a:r>
          </a:p>
        </p:txBody>
      </p:sp>
      <p:pic>
        <p:nvPicPr>
          <p:cNvPr id="4" name="Picture 3">
            <a:extLst>
              <a:ext uri="{FF2B5EF4-FFF2-40B4-BE49-F238E27FC236}">
                <a16:creationId xmlns:a16="http://schemas.microsoft.com/office/drawing/2014/main" id="{35B94E98-5B07-7F3C-F4EA-0030FC6F7EC9}"/>
              </a:ext>
            </a:extLst>
          </p:cNvPr>
          <p:cNvPicPr>
            <a:picLocks noChangeAspect="1"/>
          </p:cNvPicPr>
          <p:nvPr/>
        </p:nvPicPr>
        <p:blipFill>
          <a:blip r:embed="rId4"/>
          <a:stretch>
            <a:fillRect/>
          </a:stretch>
        </p:blipFill>
        <p:spPr>
          <a:xfrm>
            <a:off x="0" y="1693519"/>
            <a:ext cx="6575474" cy="4280298"/>
          </a:xfrm>
          <a:prstGeom prst="rect">
            <a:avLst/>
          </a:prstGeom>
        </p:spPr>
      </p:pic>
      <p:sp>
        <p:nvSpPr>
          <p:cNvPr id="6" name="Rectangle 5">
            <a:extLst>
              <a:ext uri="{FF2B5EF4-FFF2-40B4-BE49-F238E27FC236}">
                <a16:creationId xmlns:a16="http://schemas.microsoft.com/office/drawing/2014/main" id="{7BC509A9-842F-489B-EAF6-8ADBE521492E}"/>
              </a:ext>
            </a:extLst>
          </p:cNvPr>
          <p:cNvSpPr/>
          <p:nvPr/>
        </p:nvSpPr>
        <p:spPr>
          <a:xfrm>
            <a:off x="0" y="1325366"/>
            <a:ext cx="2465798" cy="657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FC46681-8E10-EB0A-509C-3B9DCE6578C7}"/>
              </a:ext>
            </a:extLst>
          </p:cNvPr>
          <p:cNvSpPr txBox="1"/>
          <p:nvPr/>
        </p:nvSpPr>
        <p:spPr>
          <a:xfrm>
            <a:off x="5943600" y="942806"/>
            <a:ext cx="6248400" cy="5140382"/>
          </a:xfrm>
          <a:prstGeom prst="rect">
            <a:avLst/>
          </a:prstGeom>
          <a:noFill/>
          <a:ln>
            <a:noFill/>
          </a:ln>
        </p:spPr>
        <p:txBody>
          <a:bodyPr wrap="square" rtlCol="0">
            <a:spAutoFit/>
          </a:bodyPr>
          <a:lstStyle/>
          <a:p>
            <a:r>
              <a:rPr lang="en-GB" sz="16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We base our commissioning approach on the Commissioning Cycle, and using these principles, our approach is to:</a:t>
            </a:r>
          </a:p>
          <a:p>
            <a:endParaRPr lang="en-GB" sz="11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Use data intelligently to inform commissioning decisions</a:t>
            </a: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Apply a needs-led commissioning model using the JSNA</a:t>
            </a: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Review prioritised service specifications, and re-tender dependent on needs of service users and required outcomes</a:t>
            </a: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Develop new services where gaps are identified in the local offer</a:t>
            </a: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Redesign service pathways to create services that are more effective, fit for purpose and needs-led</a:t>
            </a: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Use formal processes of service-user feedback to evaluate effectiveness of service delivery</a:t>
            </a:r>
          </a:p>
          <a:p>
            <a:pPr marL="285750" indent="-285750">
              <a:lnSpc>
                <a:spcPct val="150000"/>
              </a:lnSpc>
              <a:buFont typeface="Arial" panose="020B0604020202020204" pitchFamily="34" charset="0"/>
              <a:buChar char="•"/>
            </a:pPr>
            <a:r>
              <a:rPr lang="en-GB" sz="16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Co-produce and design services with parents/carers and children/young people</a:t>
            </a:r>
          </a:p>
        </p:txBody>
      </p:sp>
    </p:spTree>
    <p:extLst>
      <p:ext uri="{BB962C8B-B14F-4D97-AF65-F5344CB8AC3E}">
        <p14:creationId xmlns:p14="http://schemas.microsoft.com/office/powerpoint/2010/main" val="27770527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1CC24AE9-067A-E829-AA05-7D459A2869A7}"/>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A9269F9-5461-390A-6D2E-256A286B5FEA}"/>
              </a:ext>
            </a:extLst>
          </p:cNvPr>
          <p:cNvSpPr txBox="1"/>
          <p:nvPr/>
        </p:nvSpPr>
        <p:spPr>
          <a:xfrm>
            <a:off x="227135" y="436313"/>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JSNA</a:t>
            </a:r>
          </a:p>
        </p:txBody>
      </p:sp>
      <p:sp>
        <p:nvSpPr>
          <p:cNvPr id="4" name="Google Shape;95;p16">
            <a:extLst>
              <a:ext uri="{FF2B5EF4-FFF2-40B4-BE49-F238E27FC236}">
                <a16:creationId xmlns:a16="http://schemas.microsoft.com/office/drawing/2014/main" id="{904E93DE-BFDB-4548-A679-57D50F2E352D}"/>
              </a:ext>
            </a:extLst>
          </p:cNvPr>
          <p:cNvSpPr txBox="1">
            <a:spLocks/>
          </p:cNvSpPr>
          <p:nvPr/>
        </p:nvSpPr>
        <p:spPr>
          <a:xfrm>
            <a:off x="1079499" y="1549406"/>
            <a:ext cx="10020301" cy="3581394"/>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800" dirty="0">
                <a:latin typeface="Arial" panose="020B0604020202020204" pitchFamily="34" charset="0"/>
                <a:cs typeface="Arial" panose="020B0604020202020204" pitchFamily="34" charset="0"/>
              </a:rPr>
              <a:t>With a determination to continually improve the data that informs joint commissioning decision-making, we are working with the Council for Disabled Children to review our JSNA. This work will be completed by </a:t>
            </a:r>
            <a:r>
              <a:rPr lang="en-GB" sz="1800" dirty="0">
                <a:highlight>
                  <a:srgbClr val="FFFF00"/>
                </a:highlight>
                <a:latin typeface="Arial" panose="020B0604020202020204" pitchFamily="34" charset="0"/>
                <a:cs typeface="Arial" panose="020B0604020202020204" pitchFamily="34" charset="0"/>
              </a:rPr>
              <a:t>INSERT DATE</a:t>
            </a:r>
            <a:r>
              <a:rPr lang="en-GB" sz="1800" dirty="0">
                <a:latin typeface="Arial" panose="020B0604020202020204" pitchFamily="34" charset="0"/>
                <a:cs typeface="Arial" panose="020B0604020202020204" pitchFamily="34" charset="0"/>
              </a:rPr>
              <a:t>. The outcomes of this work will inform future joint commissioning decisions and will result in:</a:t>
            </a:r>
          </a:p>
          <a:p>
            <a:pPr marL="622300" indent="-279400">
              <a:lnSpc>
                <a:spcPct val="100000"/>
              </a:lnSpc>
              <a:buFont typeface="Arial" panose="020B0604020202020204" pitchFamily="34" charset="0"/>
              <a:buChar char="•"/>
            </a:pPr>
            <a:r>
              <a:rPr lang="en-GB" sz="1800" dirty="0">
                <a:latin typeface="Arial" panose="020B0604020202020204" pitchFamily="34" charset="0"/>
                <a:cs typeface="Arial" panose="020B0604020202020204" pitchFamily="34" charset="0"/>
              </a:rPr>
              <a:t>An increased number of strategically relevant commissioned services which are aligned and integrated with the flexibility to meet future demand. </a:t>
            </a:r>
          </a:p>
          <a:p>
            <a:pPr marL="622300" indent="-279400">
              <a:lnSpc>
                <a:spcPct val="100000"/>
              </a:lnSpc>
              <a:buFont typeface="Arial" panose="020B0604020202020204" pitchFamily="34" charset="0"/>
              <a:buChar char="•"/>
            </a:pPr>
            <a:r>
              <a:rPr lang="en-GB" sz="1800" dirty="0">
                <a:latin typeface="Arial" panose="020B0604020202020204" pitchFamily="34" charset="0"/>
                <a:cs typeface="Arial" panose="020B0604020202020204" pitchFamily="34" charset="0"/>
              </a:rPr>
              <a:t>A clear coordinated offer for Bury children with increased use of community provision and assets. </a:t>
            </a:r>
          </a:p>
          <a:p>
            <a:pPr marL="622300" indent="-279400">
              <a:lnSpc>
                <a:spcPct val="100000"/>
              </a:lnSpc>
              <a:buFont typeface="Arial" panose="020B0604020202020204" pitchFamily="34" charset="0"/>
              <a:buChar char="•"/>
            </a:pPr>
            <a:r>
              <a:rPr lang="en-GB" sz="1800" dirty="0">
                <a:latin typeface="Arial" panose="020B0604020202020204" pitchFamily="34" charset="0"/>
                <a:cs typeface="Arial" panose="020B0604020202020204" pitchFamily="34" charset="0"/>
              </a:rPr>
              <a:t>A demonstrable willingness to think outside existing organisation structures which include services with shared ownership. </a:t>
            </a:r>
          </a:p>
          <a:p>
            <a:pPr marL="622300" indent="-279400">
              <a:lnSpc>
                <a:spcPct val="100000"/>
              </a:lnSpc>
              <a:buFont typeface="Arial" panose="020B0604020202020204" pitchFamily="34" charset="0"/>
              <a:buChar char="•"/>
            </a:pPr>
            <a:r>
              <a:rPr lang="en-GB" sz="1800" dirty="0">
                <a:latin typeface="Arial" panose="020B0604020202020204" pitchFamily="34" charset="0"/>
                <a:cs typeface="Arial" panose="020B0604020202020204" pitchFamily="34" charset="0"/>
              </a:rPr>
              <a:t>Pooling of strategic resources around services to ensure value for money and a reduction in duplication of resources </a:t>
            </a:r>
          </a:p>
          <a:p>
            <a:pPr>
              <a:lnSpc>
                <a:spcPct val="150000"/>
              </a:lnSpc>
            </a:pPr>
            <a:endParaRPr lang="en-GB" sz="1600" dirty="0">
              <a:latin typeface="Arial" panose="020B0604020202020204" pitchFamily="34" charset="0"/>
              <a:cs typeface="Arial" panose="020B0604020202020204" pitchFamily="34" charset="0"/>
            </a:endParaRPr>
          </a:p>
          <a:p>
            <a:pPr algn="just"/>
            <a:endParaRPr lang="en-GB" sz="533" dirty="0">
              <a:solidFill>
                <a:srgbClr val="FF0000"/>
              </a:solidFill>
              <a:latin typeface="Segoe UI" panose="020B0502040204020203" pitchFamily="34" charset="0"/>
              <a:cs typeface="Segoe UI" panose="020B0502040204020203" pitchFamily="34" charset="0"/>
            </a:endParaRPr>
          </a:p>
          <a:p>
            <a:pPr marR="1975521" algn="just"/>
            <a:r>
              <a:rPr lang="en-GB" sz="1067" dirty="0">
                <a:latin typeface="Segoe UI" panose="020B0502040204020203" pitchFamily="34" charset="0"/>
                <a:cs typeface="Segoe UI" panose="020B0502040204020203" pitchFamily="34" charset="0"/>
              </a:rPr>
              <a:t>. </a:t>
            </a:r>
            <a:endParaRPr lang="en-GB" sz="533" b="1" dirty="0">
              <a:solidFill>
                <a:schemeClr val="accent5"/>
              </a:solidFill>
              <a:latin typeface="Segoe UI" panose="020B0502040204020203" pitchFamily="34" charset="0"/>
              <a:cs typeface="Segoe UI" panose="020B0502040204020203" pitchFamily="34" charset="0"/>
            </a:endParaRPr>
          </a:p>
          <a:p>
            <a:pPr marR="1975521">
              <a:buClr>
                <a:schemeClr val="dk1"/>
              </a:buClr>
              <a:buSzPts val="1100"/>
            </a:pPr>
            <a:endParaRPr lang="en-GB" sz="1200" b="1" dirty="0">
              <a:solidFill>
                <a:schemeClr val="accent1">
                  <a:lumMod val="75000"/>
                </a:schemeClr>
              </a:solidFill>
            </a:endParaRPr>
          </a:p>
          <a:p>
            <a:pPr marL="1919951" algn="just"/>
            <a:endParaRPr lang="en-GB" sz="1067" dirty="0">
              <a:solidFill>
                <a:schemeClr val="accent1">
                  <a:lumMod val="75000"/>
                </a:schemeClr>
              </a:solidFill>
            </a:endParaRPr>
          </a:p>
          <a:p>
            <a:pPr marL="1919951" algn="just"/>
            <a:endParaRPr lang="en-GB" sz="1067" dirty="0">
              <a:solidFill>
                <a:schemeClr val="accent1">
                  <a:lumMod val="75000"/>
                </a:schemeClr>
              </a:solidFill>
            </a:endParaRPr>
          </a:p>
        </p:txBody>
      </p:sp>
      <p:pic>
        <p:nvPicPr>
          <p:cNvPr id="6" name="Picture 5" descr="A picture containing icon&#10;&#10;Description automatically generated">
            <a:extLst>
              <a:ext uri="{FF2B5EF4-FFF2-40B4-BE49-F238E27FC236}">
                <a16:creationId xmlns:a16="http://schemas.microsoft.com/office/drawing/2014/main" id="{5CE686FE-866A-3BAB-B327-BDC6C09914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16000697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DA297CB9-332B-6778-0D41-7031850491FE}"/>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7A4899B-82A1-DF51-3A24-03EEB6974360}"/>
              </a:ext>
            </a:extLst>
          </p:cNvPr>
          <p:cNvSpPr txBox="1"/>
          <p:nvPr/>
        </p:nvSpPr>
        <p:spPr>
          <a:xfrm>
            <a:off x="227135" y="436313"/>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Co-production</a:t>
            </a:r>
          </a:p>
        </p:txBody>
      </p:sp>
      <p:sp>
        <p:nvSpPr>
          <p:cNvPr id="4" name="Google Shape;95;p16">
            <a:extLst>
              <a:ext uri="{FF2B5EF4-FFF2-40B4-BE49-F238E27FC236}">
                <a16:creationId xmlns:a16="http://schemas.microsoft.com/office/drawing/2014/main" id="{A2273C6F-1219-A86C-80C8-9470215A2E8A}"/>
              </a:ext>
            </a:extLst>
          </p:cNvPr>
          <p:cNvSpPr txBox="1">
            <a:spLocks/>
          </p:cNvSpPr>
          <p:nvPr/>
        </p:nvSpPr>
        <p:spPr>
          <a:xfrm>
            <a:off x="675525" y="1050153"/>
            <a:ext cx="10840949" cy="5227053"/>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600" dirty="0">
                <a:latin typeface="Arial" panose="020B0604020202020204" pitchFamily="34" charset="0"/>
                <a:cs typeface="Arial" panose="020B0604020202020204" pitchFamily="34" charset="0"/>
              </a:rPr>
              <a:t>At the heart of our approach is our continued ambition for effective co-production. The SEND workstream of Co-Production and Engagement with parents, carers and professionals has developed a working definition of Co-Production values and behaviours, with input from children and young people. These are in our Co-Production Strategy and Charter and involve “</a:t>
            </a:r>
            <a:r>
              <a:rPr lang="en-GB" sz="1600" b="1" dirty="0">
                <a:latin typeface="Arial" panose="020B0604020202020204" pitchFamily="34" charset="0"/>
                <a:cs typeface="Arial" panose="020B0604020202020204" pitchFamily="34" charset="0"/>
              </a:rPr>
              <a:t>having equal and mutual respect for each other’s views, with open and honest relationships, that are transparent and continually evolving to achieve meaningful and positive outcomes</a:t>
            </a:r>
            <a:r>
              <a:rPr lang="en-GB" sz="1600" dirty="0">
                <a:latin typeface="Arial" panose="020B0604020202020204" pitchFamily="34" charset="0"/>
                <a:cs typeface="Arial" panose="020B0604020202020204" pitchFamily="34" charset="0"/>
              </a:rPr>
              <a:t>.”</a:t>
            </a:r>
          </a:p>
          <a:p>
            <a:pPr>
              <a:lnSpc>
                <a:spcPct val="100000"/>
              </a:lnSpc>
            </a:pPr>
            <a:endParaRPr lang="en-GB" sz="1600" dirty="0">
              <a:latin typeface="Arial" panose="020B0604020202020204" pitchFamily="34" charset="0"/>
              <a:cs typeface="Arial" panose="020B0604020202020204" pitchFamily="34" charset="0"/>
            </a:endParaRPr>
          </a:p>
          <a:p>
            <a:pPr>
              <a:lnSpc>
                <a:spcPct val="100000"/>
              </a:lnSpc>
            </a:pPr>
            <a:r>
              <a:rPr lang="en-GB" sz="1600" dirty="0">
                <a:latin typeface="Arial" panose="020B0604020202020204" pitchFamily="34" charset="0"/>
                <a:cs typeface="Arial" panose="020B0604020202020204" pitchFamily="34" charset="0"/>
              </a:rPr>
              <a:t>From 2019 we have worked with Genuine Partnerships (Rotherham Parent Forum) to adopt the nationally recognised Voices model of Coproduction, and we continue to strengthen effective co-production. The Voices model uses four cornerstones: Welcome and Care; Value and Include; Communicate; Work in Partnership. Using this model, we have held:</a:t>
            </a:r>
          </a:p>
          <a:p>
            <a:pPr>
              <a:lnSpc>
                <a:spcPct val="100000"/>
              </a:lnSpc>
            </a:pPr>
            <a:endParaRPr lang="en-GB" sz="16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Focus groups with LA education, schools and settings, parents/carers, young people, health, social care</a:t>
            </a: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Co-production Conference in Feb 2021</a:t>
            </a: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Individual coaching sessions with managers</a:t>
            </a:r>
          </a:p>
          <a:p>
            <a:pPr marL="285750" indent="-285750">
              <a:lnSpc>
                <a:spcPct val="150000"/>
              </a:lnSpc>
              <a:buFont typeface="Arial" panose="020B0604020202020204" pitchFamily="34" charset="0"/>
              <a:buChar char="•"/>
            </a:pPr>
            <a:r>
              <a:rPr lang="en-GB" sz="1600" b="1" dirty="0">
                <a:latin typeface="Arial" panose="020B0604020202020204" pitchFamily="34" charset="0"/>
                <a:cs typeface="Arial" panose="020B0604020202020204" pitchFamily="34" charset="0"/>
              </a:rPr>
              <a:t>Workshops with teams on identified themes</a:t>
            </a:r>
          </a:p>
          <a:p>
            <a:pPr algn="just"/>
            <a:endParaRPr lang="en-GB" sz="533" dirty="0">
              <a:solidFill>
                <a:srgbClr val="FF0000"/>
              </a:solidFill>
              <a:latin typeface="Segoe UI" panose="020B0502040204020203" pitchFamily="34" charset="0"/>
              <a:cs typeface="Segoe UI" panose="020B0502040204020203" pitchFamily="34" charset="0"/>
            </a:endParaRPr>
          </a:p>
          <a:p>
            <a:pPr marR="1975521" algn="just"/>
            <a:r>
              <a:rPr lang="en-GB" sz="1067" dirty="0">
                <a:latin typeface="Segoe UI" panose="020B0502040204020203" pitchFamily="34" charset="0"/>
                <a:cs typeface="Segoe UI" panose="020B0502040204020203" pitchFamily="34" charset="0"/>
              </a:rPr>
              <a:t>. </a:t>
            </a:r>
            <a:endParaRPr lang="en-GB" sz="533" b="1" dirty="0">
              <a:solidFill>
                <a:schemeClr val="accent5"/>
              </a:solidFill>
              <a:latin typeface="Segoe UI" panose="020B0502040204020203" pitchFamily="34" charset="0"/>
              <a:cs typeface="Segoe UI" panose="020B0502040204020203" pitchFamily="34" charset="0"/>
            </a:endParaRPr>
          </a:p>
          <a:p>
            <a:pPr marR="1975521">
              <a:buClr>
                <a:schemeClr val="dk1"/>
              </a:buClr>
              <a:buSzPts val="1100"/>
            </a:pPr>
            <a:endParaRPr lang="en-GB" sz="1200" b="1" dirty="0">
              <a:solidFill>
                <a:schemeClr val="accent1">
                  <a:lumMod val="75000"/>
                </a:schemeClr>
              </a:solidFill>
            </a:endParaRPr>
          </a:p>
          <a:p>
            <a:pPr marL="1919951" algn="just"/>
            <a:endParaRPr lang="en-GB" sz="1067" dirty="0">
              <a:solidFill>
                <a:schemeClr val="accent1">
                  <a:lumMod val="75000"/>
                </a:schemeClr>
              </a:solidFill>
            </a:endParaRPr>
          </a:p>
          <a:p>
            <a:pPr marL="1919951" algn="just"/>
            <a:endParaRPr lang="en-GB" sz="1067" dirty="0">
              <a:solidFill>
                <a:schemeClr val="accent1">
                  <a:lumMod val="75000"/>
                </a:schemeClr>
              </a:solidFill>
            </a:endParaRPr>
          </a:p>
        </p:txBody>
      </p:sp>
      <p:pic>
        <p:nvPicPr>
          <p:cNvPr id="6" name="Picture 5" descr="A picture containing icon&#10;&#10;Description automatically generated">
            <a:extLst>
              <a:ext uri="{FF2B5EF4-FFF2-40B4-BE49-F238E27FC236}">
                <a16:creationId xmlns:a16="http://schemas.microsoft.com/office/drawing/2014/main" id="{ABD77557-32CB-0BC4-A4D0-4AF6DAB3CB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Tree>
    <p:extLst>
      <p:ext uri="{BB962C8B-B14F-4D97-AF65-F5344CB8AC3E}">
        <p14:creationId xmlns:p14="http://schemas.microsoft.com/office/powerpoint/2010/main" val="20505982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15DD52CA-E70C-C75E-D324-D23D1C1BA782}"/>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E3D8AD-4064-C50E-CA57-252EAAE75635}"/>
              </a:ext>
            </a:extLst>
          </p:cNvPr>
          <p:cNvSpPr txBox="1"/>
          <p:nvPr/>
        </p:nvSpPr>
        <p:spPr>
          <a:xfrm>
            <a:off x="227135" y="172489"/>
            <a:ext cx="5868865" cy="830997"/>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Parent Carer Engagement:</a:t>
            </a:r>
          </a:p>
          <a:p>
            <a:r>
              <a:rPr lang="en-GB" sz="2400" dirty="0">
                <a:solidFill>
                  <a:srgbClr val="312A6D"/>
                </a:solidFill>
                <a:latin typeface="Arial" panose="020B0604020202020204" pitchFamily="34" charset="0"/>
                <a:cs typeface="Arial" panose="020B0604020202020204" pitchFamily="34" charset="0"/>
              </a:rPr>
              <a:t>“You Said We Did” </a:t>
            </a:r>
            <a:endParaRPr lang="en-GB" dirty="0">
              <a:solidFill>
                <a:srgbClr val="312A6D"/>
              </a:solidFill>
              <a:latin typeface="Arial" panose="020B0604020202020204" pitchFamily="34" charset="0"/>
              <a:cs typeface="Arial" panose="020B0604020202020204" pitchFamily="34" charset="0"/>
            </a:endParaRPr>
          </a:p>
        </p:txBody>
      </p:sp>
      <p:sp>
        <p:nvSpPr>
          <p:cNvPr id="4" name="Google Shape;95;p16">
            <a:extLst>
              <a:ext uri="{FF2B5EF4-FFF2-40B4-BE49-F238E27FC236}">
                <a16:creationId xmlns:a16="http://schemas.microsoft.com/office/drawing/2014/main" id="{9323916F-9EB8-78C1-8324-11FC37689261}"/>
              </a:ext>
            </a:extLst>
          </p:cNvPr>
          <p:cNvSpPr txBox="1">
            <a:spLocks/>
          </p:cNvSpPr>
          <p:nvPr/>
        </p:nvSpPr>
        <p:spPr>
          <a:xfrm>
            <a:off x="571499" y="1938207"/>
            <a:ext cx="10840949" cy="1758658"/>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600" dirty="0">
                <a:latin typeface="Arial" panose="020B0604020202020204" pitchFamily="34" charset="0"/>
                <a:cs typeface="Arial" panose="020B0604020202020204" pitchFamily="34" charset="0"/>
              </a:rPr>
              <a:t>A bi-annual survey of parents and carers of children and young people (aged 0-25) with SEND on how effectively education, health and care services are meeting the needs of children, young people and their families which are reported to the local area SEND Board and feed into the Board’s action plan. The 2022 Parental Survey Executive Report was produced in August 22 with a </a:t>
            </a:r>
            <a:r>
              <a:rPr lang="en-GB" sz="2000" b="1" dirty="0">
                <a:solidFill>
                  <a:srgbClr val="312A6D"/>
                </a:solidFill>
                <a:latin typeface="Arial" panose="020B0604020202020204" pitchFamily="34" charset="0"/>
                <a:cs typeface="Arial" panose="020B0604020202020204" pitchFamily="34" charset="0"/>
              </a:rPr>
              <a:t>“you said, we did” </a:t>
            </a:r>
            <a:r>
              <a:rPr lang="en-GB" sz="1600" dirty="0">
                <a:latin typeface="Arial" panose="020B0604020202020204" pitchFamily="34" charset="0"/>
                <a:cs typeface="Arial" panose="020B0604020202020204" pitchFamily="34" charset="0"/>
              </a:rPr>
              <a:t>feedback to parents/carers on the findings and improvements made in response to their views of services. Going forwards, we look to implement ‘you said, we are doing, we did’, to demonstrate ongoing activity.</a:t>
            </a:r>
          </a:p>
          <a:p>
            <a:pPr>
              <a:lnSpc>
                <a:spcPct val="150000"/>
              </a:lnSpc>
            </a:pPr>
            <a:endParaRPr lang="en-GB" sz="1600" dirty="0">
              <a:latin typeface="Arial" panose="020B0604020202020204" pitchFamily="34" charset="0"/>
              <a:cs typeface="Arial" panose="020B0604020202020204" pitchFamily="34" charset="0"/>
            </a:endParaRPr>
          </a:p>
          <a:p>
            <a:pPr algn="just"/>
            <a:endParaRPr lang="en-GB" sz="533" dirty="0">
              <a:solidFill>
                <a:srgbClr val="FF0000"/>
              </a:solidFill>
              <a:latin typeface="Segoe UI" panose="020B0502040204020203" pitchFamily="34" charset="0"/>
              <a:cs typeface="Segoe UI" panose="020B0502040204020203" pitchFamily="34" charset="0"/>
            </a:endParaRPr>
          </a:p>
          <a:p>
            <a:pPr marR="1975521" algn="just"/>
            <a:r>
              <a:rPr lang="en-GB" sz="1067" dirty="0">
                <a:latin typeface="Segoe UI" panose="020B0502040204020203" pitchFamily="34" charset="0"/>
                <a:cs typeface="Segoe UI" panose="020B0502040204020203" pitchFamily="34" charset="0"/>
              </a:rPr>
              <a:t>. </a:t>
            </a:r>
            <a:endParaRPr lang="en-GB" sz="533" b="1" dirty="0">
              <a:solidFill>
                <a:schemeClr val="accent5"/>
              </a:solidFill>
              <a:latin typeface="Segoe UI" panose="020B0502040204020203" pitchFamily="34" charset="0"/>
              <a:cs typeface="Segoe UI" panose="020B0502040204020203" pitchFamily="34" charset="0"/>
            </a:endParaRPr>
          </a:p>
          <a:p>
            <a:pPr marR="1975521">
              <a:buClr>
                <a:schemeClr val="dk1"/>
              </a:buClr>
              <a:buSzPts val="1100"/>
            </a:pPr>
            <a:endParaRPr lang="en-GB" sz="1200" b="1" dirty="0">
              <a:solidFill>
                <a:schemeClr val="accent1">
                  <a:lumMod val="75000"/>
                </a:schemeClr>
              </a:solidFill>
            </a:endParaRPr>
          </a:p>
          <a:p>
            <a:pPr marL="1919951" algn="just"/>
            <a:endParaRPr lang="en-GB" sz="1067" dirty="0">
              <a:solidFill>
                <a:schemeClr val="accent1">
                  <a:lumMod val="75000"/>
                </a:schemeClr>
              </a:solidFill>
            </a:endParaRPr>
          </a:p>
          <a:p>
            <a:pPr marL="1919951" algn="just"/>
            <a:endParaRPr lang="en-GB" sz="1067" dirty="0">
              <a:solidFill>
                <a:schemeClr val="accent1">
                  <a:lumMod val="75000"/>
                </a:schemeClr>
              </a:solidFill>
            </a:endParaRPr>
          </a:p>
        </p:txBody>
      </p:sp>
      <p:sp>
        <p:nvSpPr>
          <p:cNvPr id="6" name="TextBox 5">
            <a:extLst>
              <a:ext uri="{FF2B5EF4-FFF2-40B4-BE49-F238E27FC236}">
                <a16:creationId xmlns:a16="http://schemas.microsoft.com/office/drawing/2014/main" id="{24E95B82-B9C4-5BED-973A-5202AFD37851}"/>
              </a:ext>
            </a:extLst>
          </p:cNvPr>
          <p:cNvSpPr txBox="1"/>
          <p:nvPr/>
        </p:nvSpPr>
        <p:spPr>
          <a:xfrm>
            <a:off x="475252" y="3857140"/>
            <a:ext cx="11241496" cy="2246769"/>
          </a:xfrm>
          <a:prstGeom prst="rect">
            <a:avLst/>
          </a:prstGeom>
          <a:noFill/>
        </p:spPr>
        <p:txBody>
          <a:bodyPr wrap="square" rtlCol="0">
            <a:spAutoFit/>
          </a:bodyPr>
          <a:lstStyle/>
          <a:p>
            <a:pPr marL="0" indent="0" algn="ctr">
              <a:buNone/>
            </a:pPr>
            <a:r>
              <a:rPr lang="en-GB" sz="2800" b="1" dirty="0">
                <a:solidFill>
                  <a:srgbClr val="DE4712"/>
                </a:solidFill>
                <a:latin typeface="Arial" panose="020B0604020202020204" pitchFamily="34" charset="0"/>
                <a:cs typeface="Arial" panose="020B0604020202020204" pitchFamily="34" charset="0"/>
              </a:rPr>
              <a:t>Our task as set out in ‘Let’s Do It’,  is to create the conditions for all children and young people to have the best possible start, to have the opportunities to grow within their community and to the author of their own life’.</a:t>
            </a:r>
          </a:p>
          <a:p>
            <a:pPr marL="0" indent="0" algn="ctr">
              <a:buNone/>
            </a:pPr>
            <a:endParaRPr lang="en-GB" sz="2800" b="1" dirty="0">
              <a:solidFill>
                <a:srgbClr val="92D05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4E7D09D-6B1F-E7FE-EAFD-0A94EB0A293F}"/>
              </a:ext>
            </a:extLst>
          </p:cNvPr>
          <p:cNvSpPr txBox="1"/>
          <p:nvPr/>
        </p:nvSpPr>
        <p:spPr>
          <a:xfrm>
            <a:off x="96247" y="3696865"/>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20B94B5E-E184-D70C-C243-F1662553E263}"/>
              </a:ext>
            </a:extLst>
          </p:cNvPr>
          <p:cNvSpPr txBox="1"/>
          <p:nvPr/>
        </p:nvSpPr>
        <p:spPr>
          <a:xfrm rot="10800000">
            <a:off x="8101213" y="4631586"/>
            <a:ext cx="620729" cy="1200329"/>
          </a:xfrm>
          <a:prstGeom prst="rect">
            <a:avLst/>
          </a:prstGeom>
          <a:noFill/>
        </p:spPr>
        <p:txBody>
          <a:bodyPr wrap="square" rtlCol="0">
            <a:spAutoFit/>
          </a:bodyPr>
          <a:lstStyle/>
          <a:p>
            <a:r>
              <a:rPr lang="en-GB" sz="7200" b="1" dirty="0">
                <a:solidFill>
                  <a:schemeClr val="bg2">
                    <a:lumMod val="90000"/>
                  </a:schemeClr>
                </a:solidFill>
                <a:latin typeface="Arial" panose="020B0604020202020204" pitchFamily="34" charset="0"/>
                <a:cs typeface="Arial" panose="020B0604020202020204" pitchFamily="34" charset="0"/>
              </a:rPr>
              <a:t>“</a:t>
            </a:r>
          </a:p>
        </p:txBody>
      </p:sp>
      <p:pic>
        <p:nvPicPr>
          <p:cNvPr id="9" name="Picture 8" descr="A picture containing icon&#10;&#10;Description automatically generated">
            <a:extLst>
              <a:ext uri="{FF2B5EF4-FFF2-40B4-BE49-F238E27FC236}">
                <a16:creationId xmlns:a16="http://schemas.microsoft.com/office/drawing/2014/main" id="{C3C6D1BC-EF75-F3F8-392B-39DA26F8AE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sp>
        <p:nvSpPr>
          <p:cNvPr id="10" name="Google Shape;95;p16">
            <a:extLst>
              <a:ext uri="{FF2B5EF4-FFF2-40B4-BE49-F238E27FC236}">
                <a16:creationId xmlns:a16="http://schemas.microsoft.com/office/drawing/2014/main" id="{03AF3356-3F61-D701-8D7D-5986FEA991AC}"/>
              </a:ext>
            </a:extLst>
          </p:cNvPr>
          <p:cNvSpPr txBox="1">
            <a:spLocks/>
          </p:cNvSpPr>
          <p:nvPr/>
        </p:nvSpPr>
        <p:spPr>
          <a:xfrm>
            <a:off x="571499" y="958578"/>
            <a:ext cx="10840949" cy="981207"/>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600" dirty="0">
                <a:latin typeface="Arial" panose="020B0604020202020204" pitchFamily="34" charset="0"/>
                <a:cs typeface="Arial" panose="020B0604020202020204" pitchFamily="34" charset="0"/>
              </a:rPr>
              <a:t>Co-production and strategic work with parents and carers has strengthened in recent years, and the learning from this period informs our ongoing partnership. One key learning is that virtual strategic meetings enables more parents to engage and participate, ensuring a more representative voice. B2G attend virtual SEND Boards and Groups.</a:t>
            </a:r>
          </a:p>
          <a:p>
            <a:pPr marL="1919951" algn="just"/>
            <a:endParaRPr lang="en-GB" sz="1067" dirty="0">
              <a:solidFill>
                <a:schemeClr val="accent1">
                  <a:lumMod val="75000"/>
                </a:schemeClr>
              </a:solidFill>
            </a:endParaRPr>
          </a:p>
        </p:txBody>
      </p:sp>
    </p:spTree>
    <p:extLst>
      <p:ext uri="{BB962C8B-B14F-4D97-AF65-F5344CB8AC3E}">
        <p14:creationId xmlns:p14="http://schemas.microsoft.com/office/powerpoint/2010/main" val="27147105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icon&#10;&#10;Description automatically generated">
            <a:extLst>
              <a:ext uri="{FF2B5EF4-FFF2-40B4-BE49-F238E27FC236}">
                <a16:creationId xmlns:a16="http://schemas.microsoft.com/office/drawing/2014/main" id="{8221C55C-25E7-30E1-9A84-111A853901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08790" y="105683"/>
            <a:ext cx="1157150" cy="1122362"/>
          </a:xfrm>
          <a:prstGeom prst="rect">
            <a:avLst/>
          </a:prstGeom>
        </p:spPr>
      </p:pic>
      <p:pic>
        <p:nvPicPr>
          <p:cNvPr id="5" name="Picture 4">
            <a:extLst>
              <a:ext uri="{FF2B5EF4-FFF2-40B4-BE49-F238E27FC236}">
                <a16:creationId xmlns:a16="http://schemas.microsoft.com/office/drawing/2014/main" id="{DB0FC6A7-DF63-CAC8-F626-8C10139630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00663"/>
            <a:ext cx="12192000" cy="857337"/>
          </a:xfrm>
          <a:prstGeom prst="rect">
            <a:avLst/>
          </a:prstGeom>
        </p:spPr>
      </p:pic>
      <p:cxnSp>
        <p:nvCxnSpPr>
          <p:cNvPr id="2" name="Straight Connector 1">
            <a:extLst>
              <a:ext uri="{FF2B5EF4-FFF2-40B4-BE49-F238E27FC236}">
                <a16:creationId xmlns:a16="http://schemas.microsoft.com/office/drawing/2014/main" id="{6A7EC633-4A3C-3F79-412E-3A9BD853718F}"/>
              </a:ext>
            </a:extLst>
          </p:cNvPr>
          <p:cNvCxnSpPr/>
          <p:nvPr/>
        </p:nvCxnSpPr>
        <p:spPr>
          <a:xfrm>
            <a:off x="351036" y="974065"/>
            <a:ext cx="6358236" cy="0"/>
          </a:xfrm>
          <a:prstGeom prst="line">
            <a:avLst/>
          </a:prstGeom>
          <a:ln w="28575">
            <a:solidFill>
              <a:srgbClr val="312A6D"/>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6D01FF4-DC17-FFDB-867D-F341A25D626C}"/>
              </a:ext>
            </a:extLst>
          </p:cNvPr>
          <p:cNvSpPr txBox="1"/>
          <p:nvPr/>
        </p:nvSpPr>
        <p:spPr>
          <a:xfrm>
            <a:off x="227135" y="436313"/>
            <a:ext cx="5868865" cy="461665"/>
          </a:xfrm>
          <a:prstGeom prst="rect">
            <a:avLst/>
          </a:prstGeom>
          <a:noFill/>
        </p:spPr>
        <p:txBody>
          <a:bodyPr wrap="square" rtlCol="0">
            <a:spAutoFit/>
          </a:bodyPr>
          <a:lstStyle/>
          <a:p>
            <a:r>
              <a:rPr lang="en-GB" sz="2400" b="1" dirty="0">
                <a:solidFill>
                  <a:srgbClr val="312A6D"/>
                </a:solidFill>
                <a:latin typeface="Arial" panose="020B0604020202020204" pitchFamily="34" charset="0"/>
                <a:cs typeface="Arial" panose="020B0604020202020204" pitchFamily="34" charset="0"/>
              </a:rPr>
              <a:t>Our SEND Strategic Aims</a:t>
            </a:r>
          </a:p>
        </p:txBody>
      </p:sp>
      <p:sp>
        <p:nvSpPr>
          <p:cNvPr id="4" name="Google Shape;95;p16">
            <a:extLst>
              <a:ext uri="{FF2B5EF4-FFF2-40B4-BE49-F238E27FC236}">
                <a16:creationId xmlns:a16="http://schemas.microsoft.com/office/drawing/2014/main" id="{CE43FE7A-16CB-6B54-A031-A9129FF0A717}"/>
              </a:ext>
            </a:extLst>
          </p:cNvPr>
          <p:cNvSpPr txBox="1">
            <a:spLocks/>
          </p:cNvSpPr>
          <p:nvPr/>
        </p:nvSpPr>
        <p:spPr>
          <a:xfrm>
            <a:off x="675525" y="940959"/>
            <a:ext cx="10840949" cy="1656029"/>
          </a:xfrm>
          <a:prstGeom prst="rect">
            <a:avLst/>
          </a:prstGeom>
          <a:noFill/>
          <a:ln>
            <a:noFill/>
          </a:ln>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1600" dirty="0">
                <a:latin typeface="Arial" panose="020B0604020202020204" pitchFamily="34" charset="0"/>
                <a:cs typeface="Arial" panose="020B0604020202020204" pitchFamily="34" charset="0"/>
              </a:rPr>
              <a:t>Good practice joint commissioning for SEND should lead to a number of positive outcomes for children and young people with SEND and their families, as well as improved outcomes for commissioners and providers. The local area SEND Board is responsible for evaluating the implementation of  the Commissioning Priorities and identifying key areas for development. These actions are captured within the SEND Strategic Action Plan. The Board has agreed the following  SEND Strategic Priorities and oversees the Strategic Action Plan 2021-2024 which partners are working together to deliver:</a:t>
            </a:r>
            <a:endParaRPr lang="en-GB" sz="1067" dirty="0">
              <a:solidFill>
                <a:schemeClr val="accent1">
                  <a:lumMod val="75000"/>
                </a:schemeClr>
              </a:solidFill>
            </a:endParaRPr>
          </a:p>
        </p:txBody>
      </p:sp>
      <p:sp>
        <p:nvSpPr>
          <p:cNvPr id="6" name="Google Shape;105;p17">
            <a:extLst>
              <a:ext uri="{FF2B5EF4-FFF2-40B4-BE49-F238E27FC236}">
                <a16:creationId xmlns:a16="http://schemas.microsoft.com/office/drawing/2014/main" id="{0B4D6F48-2A1A-B889-782F-ACCE2F6EA731}"/>
              </a:ext>
            </a:extLst>
          </p:cNvPr>
          <p:cNvSpPr txBox="1"/>
          <p:nvPr/>
        </p:nvSpPr>
        <p:spPr>
          <a:xfrm>
            <a:off x="675525" y="2531814"/>
            <a:ext cx="10725364" cy="2495146"/>
          </a:xfrm>
          <a:prstGeom prst="rect">
            <a:avLst/>
          </a:prstGeom>
          <a:noFill/>
          <a:ln>
            <a:noFill/>
          </a:ln>
        </p:spPr>
        <p:txBody>
          <a:bodyPr spcFirstLastPara="1" wrap="square" lIns="121900" tIns="121900" rIns="121900" bIns="121900" anchor="t" anchorCtr="0">
            <a:noAutofit/>
          </a:bodyPr>
          <a:lstStyle/>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Parents’/carers’ and children’s/young people’s views impact on strategic decisions.</a:t>
            </a:r>
            <a:endParaRPr sz="1600" dirty="0">
              <a:solidFill>
                <a:schemeClr val="dk1"/>
              </a:solidFill>
              <a:latin typeface="Arial" panose="020B0604020202020204" pitchFamily="34" charset="0"/>
              <a:cs typeface="Arial" panose="020B0604020202020204" pitchFamily="34" charset="0"/>
            </a:endParaRPr>
          </a:p>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Development of an excellent local offer, understood and accessible to all leading to improved life outcomes.</a:t>
            </a:r>
            <a:endParaRPr sz="1600" dirty="0">
              <a:solidFill>
                <a:schemeClr val="dk1"/>
              </a:solidFill>
              <a:latin typeface="Arial" panose="020B0604020202020204" pitchFamily="34" charset="0"/>
              <a:cs typeface="Arial" panose="020B0604020202020204" pitchFamily="34" charset="0"/>
            </a:endParaRPr>
          </a:p>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Integrated, transparent pathway allows parents/carers and young people to access services across education, health and care.</a:t>
            </a:r>
            <a:endParaRPr sz="1600" dirty="0">
              <a:solidFill>
                <a:schemeClr val="dk1"/>
              </a:solidFill>
              <a:latin typeface="Arial" panose="020B0604020202020204" pitchFamily="34" charset="0"/>
              <a:cs typeface="Arial" panose="020B0604020202020204" pitchFamily="34" charset="0"/>
            </a:endParaRPr>
          </a:p>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Young people with SEND have needs met through excellent education, health and care services, jointly commissioned where appropriate.</a:t>
            </a:r>
            <a:endParaRPr sz="1600" dirty="0">
              <a:solidFill>
                <a:schemeClr val="dk1"/>
              </a:solidFill>
              <a:latin typeface="Arial" panose="020B0604020202020204" pitchFamily="34" charset="0"/>
              <a:cs typeface="Arial" panose="020B0604020202020204" pitchFamily="34" charset="0"/>
            </a:endParaRPr>
          </a:p>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Preparing for Adulthood (</a:t>
            </a:r>
            <a:r>
              <a:rPr lang="en-GB" sz="1600" dirty="0" err="1">
                <a:solidFill>
                  <a:schemeClr val="dk1"/>
                </a:solidFill>
                <a:latin typeface="Arial" panose="020B0604020202020204" pitchFamily="34" charset="0"/>
                <a:cs typeface="Arial" panose="020B0604020202020204" pitchFamily="34" charset="0"/>
              </a:rPr>
              <a:t>PfA</a:t>
            </a:r>
            <a:r>
              <a:rPr lang="en-GB" sz="1600" dirty="0">
                <a:solidFill>
                  <a:schemeClr val="dk1"/>
                </a:solidFill>
                <a:latin typeface="Arial" panose="020B0604020202020204" pitchFamily="34" charset="0"/>
                <a:cs typeface="Arial" panose="020B0604020202020204" pitchFamily="34" charset="0"/>
              </a:rPr>
              <a:t>) is embedded in Bury from the earliest years.</a:t>
            </a:r>
            <a:endParaRPr sz="1600" dirty="0">
              <a:solidFill>
                <a:schemeClr val="dk1"/>
              </a:solidFill>
              <a:latin typeface="Arial" panose="020B0604020202020204" pitchFamily="34" charset="0"/>
              <a:cs typeface="Arial" panose="020B0604020202020204" pitchFamily="34" charset="0"/>
            </a:endParaRPr>
          </a:p>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Improved outcomes and standards across education and training.</a:t>
            </a:r>
            <a:endParaRPr sz="1600" dirty="0">
              <a:solidFill>
                <a:schemeClr val="dk1"/>
              </a:solidFill>
              <a:latin typeface="Arial" panose="020B0604020202020204" pitchFamily="34" charset="0"/>
              <a:cs typeface="Arial" panose="020B0604020202020204" pitchFamily="34" charset="0"/>
            </a:endParaRPr>
          </a:p>
          <a:p>
            <a:pPr marL="239993" indent="-187727" algn="just">
              <a:buClr>
                <a:schemeClr val="dk1"/>
              </a:buClr>
              <a:buSzPts val="800"/>
              <a:buChar char="●"/>
            </a:pPr>
            <a:r>
              <a:rPr lang="en-GB" sz="1600" dirty="0">
                <a:solidFill>
                  <a:schemeClr val="dk1"/>
                </a:solidFill>
                <a:latin typeface="Arial" panose="020B0604020202020204" pitchFamily="34" charset="0"/>
                <a:cs typeface="Arial" panose="020B0604020202020204" pitchFamily="34" charset="0"/>
              </a:rPr>
              <a:t>A highly skilled workforce across all stakeholders improves outcome for children and young people.</a:t>
            </a:r>
            <a:endParaRPr sz="1600" dirty="0">
              <a:solidFill>
                <a:schemeClr val="dk1"/>
              </a:solidFill>
              <a:latin typeface="Arial" panose="020B0604020202020204" pitchFamily="34" charset="0"/>
              <a:cs typeface="Arial" panose="020B0604020202020204" pitchFamily="34" charset="0"/>
            </a:endParaRPr>
          </a:p>
          <a:p>
            <a:endParaRPr sz="1733" dirty="0"/>
          </a:p>
        </p:txBody>
      </p:sp>
    </p:spTree>
    <p:extLst>
      <p:ext uri="{BB962C8B-B14F-4D97-AF65-F5344CB8AC3E}">
        <p14:creationId xmlns:p14="http://schemas.microsoft.com/office/powerpoint/2010/main" val="17136425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1781</TotalTime>
  <Words>2515</Words>
  <Application>Microsoft Office PowerPoint</Application>
  <PresentationFormat>Widescreen</PresentationFormat>
  <Paragraphs>175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GMCSU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BERRY, Graeme (NHS GREATER MANCHESTER ICB - 00V)</dc:creator>
  <cp:lastModifiedBy>Atherden, Catherine</cp:lastModifiedBy>
  <cp:revision>6</cp:revision>
  <dcterms:created xsi:type="dcterms:W3CDTF">2023-03-08T10:24:44Z</dcterms:created>
  <dcterms:modified xsi:type="dcterms:W3CDTF">2023-05-15T06:40:31Z</dcterms:modified>
</cp:coreProperties>
</file>