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3" r:id="rId4"/>
    <p:sldId id="285" r:id="rId5"/>
    <p:sldId id="282" r:id="rId6"/>
    <p:sldId id="265" r:id="rId7"/>
    <p:sldId id="266" r:id="rId8"/>
    <p:sldId id="267" r:id="rId9"/>
    <p:sldId id="268" r:id="rId10"/>
    <p:sldId id="269" r:id="rId11"/>
    <p:sldId id="281" r:id="rId12"/>
    <p:sldId id="270" r:id="rId13"/>
    <p:sldId id="271" r:id="rId14"/>
    <p:sldId id="272" r:id="rId15"/>
    <p:sldId id="279" r:id="rId16"/>
    <p:sldId id="280" r:id="rId17"/>
    <p:sldId id="273" r:id="rId18"/>
    <p:sldId id="274" r:id="rId19"/>
    <p:sldId id="275" r:id="rId20"/>
    <p:sldId id="276" r:id="rId21"/>
    <p:sldId id="277" r:id="rId22"/>
    <p:sldId id="278" r:id="rId23"/>
    <p:sldId id="261" r:id="rId24"/>
    <p:sldId id="262" r:id="rId25"/>
    <p:sldId id="284" r:id="rId26"/>
    <p:sldId id="26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52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D7875F-74C5-422B-8982-DBB40F3F81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B2F57CD1-E1AA-44AD-9BA7-620EDF7627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3158FD89-E410-4499-8857-41A27E4AF980}"/>
              </a:ext>
            </a:extLst>
          </p:cNvPr>
          <p:cNvSpPr>
            <a:spLocks noGrp="1"/>
          </p:cNvSpPr>
          <p:nvPr>
            <p:ph type="dt" sz="half" idx="10"/>
          </p:nvPr>
        </p:nvSpPr>
        <p:spPr/>
        <p:txBody>
          <a:bodyPr/>
          <a:lstStyle/>
          <a:p>
            <a:fld id="{ABC6A3AA-AF4B-4964-AB18-3E68B411B8E6}" type="datetimeFigureOut">
              <a:rPr lang="en-GB" smtClean="0"/>
              <a:t>29/06/2020</a:t>
            </a:fld>
            <a:endParaRPr lang="en-GB"/>
          </a:p>
        </p:txBody>
      </p:sp>
      <p:sp>
        <p:nvSpPr>
          <p:cNvPr id="5" name="Footer Placeholder 4">
            <a:extLst>
              <a:ext uri="{FF2B5EF4-FFF2-40B4-BE49-F238E27FC236}">
                <a16:creationId xmlns="" xmlns:a16="http://schemas.microsoft.com/office/drawing/2014/main" id="{C9BD6D64-9878-405F-96BE-56915AACC0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C186CD4F-87F8-4C13-A78C-B54EA2B10324}"/>
              </a:ext>
            </a:extLst>
          </p:cNvPr>
          <p:cNvSpPr>
            <a:spLocks noGrp="1"/>
          </p:cNvSpPr>
          <p:nvPr>
            <p:ph type="sldNum" sz="quarter" idx="12"/>
          </p:nvPr>
        </p:nvSpPr>
        <p:spPr/>
        <p:txBody>
          <a:bodyPr/>
          <a:lstStyle/>
          <a:p>
            <a:fld id="{3A834EB6-B9E6-4FA6-A973-621FE447F536}" type="slidenum">
              <a:rPr lang="en-GB" smtClean="0"/>
              <a:t>‹#›</a:t>
            </a:fld>
            <a:endParaRPr lang="en-GB"/>
          </a:p>
        </p:txBody>
      </p:sp>
    </p:spTree>
    <p:extLst>
      <p:ext uri="{BB962C8B-B14F-4D97-AF65-F5344CB8AC3E}">
        <p14:creationId xmlns:p14="http://schemas.microsoft.com/office/powerpoint/2010/main" val="2108945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602428-C414-4E2D-8318-415AF1FAC25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E76DC87D-EC45-4947-A4F3-CB0C1AF8B2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88CCD7F9-B040-4168-BB6A-53819A9BFF33}"/>
              </a:ext>
            </a:extLst>
          </p:cNvPr>
          <p:cNvSpPr>
            <a:spLocks noGrp="1"/>
          </p:cNvSpPr>
          <p:nvPr>
            <p:ph type="dt" sz="half" idx="10"/>
          </p:nvPr>
        </p:nvSpPr>
        <p:spPr/>
        <p:txBody>
          <a:bodyPr/>
          <a:lstStyle/>
          <a:p>
            <a:fld id="{ABC6A3AA-AF4B-4964-AB18-3E68B411B8E6}" type="datetimeFigureOut">
              <a:rPr lang="en-GB" smtClean="0"/>
              <a:t>29/06/2020</a:t>
            </a:fld>
            <a:endParaRPr lang="en-GB"/>
          </a:p>
        </p:txBody>
      </p:sp>
      <p:sp>
        <p:nvSpPr>
          <p:cNvPr id="5" name="Footer Placeholder 4">
            <a:extLst>
              <a:ext uri="{FF2B5EF4-FFF2-40B4-BE49-F238E27FC236}">
                <a16:creationId xmlns="" xmlns:a16="http://schemas.microsoft.com/office/drawing/2014/main" id="{762D720D-4E11-488B-81A6-12898E11DF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12199B20-536D-4B74-996B-3EE9D1372689}"/>
              </a:ext>
            </a:extLst>
          </p:cNvPr>
          <p:cNvSpPr>
            <a:spLocks noGrp="1"/>
          </p:cNvSpPr>
          <p:nvPr>
            <p:ph type="sldNum" sz="quarter" idx="12"/>
          </p:nvPr>
        </p:nvSpPr>
        <p:spPr/>
        <p:txBody>
          <a:bodyPr/>
          <a:lstStyle/>
          <a:p>
            <a:fld id="{3A834EB6-B9E6-4FA6-A973-621FE447F536}" type="slidenum">
              <a:rPr lang="en-GB" smtClean="0"/>
              <a:t>‹#›</a:t>
            </a:fld>
            <a:endParaRPr lang="en-GB"/>
          </a:p>
        </p:txBody>
      </p:sp>
    </p:spTree>
    <p:extLst>
      <p:ext uri="{BB962C8B-B14F-4D97-AF65-F5344CB8AC3E}">
        <p14:creationId xmlns:p14="http://schemas.microsoft.com/office/powerpoint/2010/main" val="1653814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0D6C736C-9FA4-4000-BD5A-AD2FDEB88E9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BA3DEFFB-47B4-4DCF-9386-675F1F8E25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DE559990-075D-4682-A038-F239D0566267}"/>
              </a:ext>
            </a:extLst>
          </p:cNvPr>
          <p:cNvSpPr>
            <a:spLocks noGrp="1"/>
          </p:cNvSpPr>
          <p:nvPr>
            <p:ph type="dt" sz="half" idx="10"/>
          </p:nvPr>
        </p:nvSpPr>
        <p:spPr/>
        <p:txBody>
          <a:bodyPr/>
          <a:lstStyle/>
          <a:p>
            <a:fld id="{ABC6A3AA-AF4B-4964-AB18-3E68B411B8E6}" type="datetimeFigureOut">
              <a:rPr lang="en-GB" smtClean="0"/>
              <a:t>29/06/2020</a:t>
            </a:fld>
            <a:endParaRPr lang="en-GB"/>
          </a:p>
        </p:txBody>
      </p:sp>
      <p:sp>
        <p:nvSpPr>
          <p:cNvPr id="5" name="Footer Placeholder 4">
            <a:extLst>
              <a:ext uri="{FF2B5EF4-FFF2-40B4-BE49-F238E27FC236}">
                <a16:creationId xmlns="" xmlns:a16="http://schemas.microsoft.com/office/drawing/2014/main" id="{9DF86360-9082-4C1D-B48A-332E5DD49A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A8BAB183-1B07-4A8F-B4C1-24D0E18524B7}"/>
              </a:ext>
            </a:extLst>
          </p:cNvPr>
          <p:cNvSpPr>
            <a:spLocks noGrp="1"/>
          </p:cNvSpPr>
          <p:nvPr>
            <p:ph type="sldNum" sz="quarter" idx="12"/>
          </p:nvPr>
        </p:nvSpPr>
        <p:spPr/>
        <p:txBody>
          <a:bodyPr/>
          <a:lstStyle/>
          <a:p>
            <a:fld id="{3A834EB6-B9E6-4FA6-A973-621FE447F536}" type="slidenum">
              <a:rPr lang="en-GB" smtClean="0"/>
              <a:t>‹#›</a:t>
            </a:fld>
            <a:endParaRPr lang="en-GB"/>
          </a:p>
        </p:txBody>
      </p:sp>
    </p:spTree>
    <p:extLst>
      <p:ext uri="{BB962C8B-B14F-4D97-AF65-F5344CB8AC3E}">
        <p14:creationId xmlns:p14="http://schemas.microsoft.com/office/powerpoint/2010/main" val="142991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8C09C9-C690-4306-A229-342EC5A2D7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47CBE38C-92FB-4F6F-8CCA-91B0C572E8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41956CBA-5908-4D30-865C-585F454D2E82}"/>
              </a:ext>
            </a:extLst>
          </p:cNvPr>
          <p:cNvSpPr>
            <a:spLocks noGrp="1"/>
          </p:cNvSpPr>
          <p:nvPr>
            <p:ph type="dt" sz="half" idx="10"/>
          </p:nvPr>
        </p:nvSpPr>
        <p:spPr/>
        <p:txBody>
          <a:bodyPr/>
          <a:lstStyle/>
          <a:p>
            <a:fld id="{ABC6A3AA-AF4B-4964-AB18-3E68B411B8E6}" type="datetimeFigureOut">
              <a:rPr lang="en-GB" smtClean="0"/>
              <a:t>29/06/2020</a:t>
            </a:fld>
            <a:endParaRPr lang="en-GB"/>
          </a:p>
        </p:txBody>
      </p:sp>
      <p:sp>
        <p:nvSpPr>
          <p:cNvPr id="5" name="Footer Placeholder 4">
            <a:extLst>
              <a:ext uri="{FF2B5EF4-FFF2-40B4-BE49-F238E27FC236}">
                <a16:creationId xmlns="" xmlns:a16="http://schemas.microsoft.com/office/drawing/2014/main" id="{A1A8F7A1-ABD2-4197-ABE0-87B40CCAE8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16D8AB5D-FB3B-41CE-896A-7EBB220931E1}"/>
              </a:ext>
            </a:extLst>
          </p:cNvPr>
          <p:cNvSpPr>
            <a:spLocks noGrp="1"/>
          </p:cNvSpPr>
          <p:nvPr>
            <p:ph type="sldNum" sz="quarter" idx="12"/>
          </p:nvPr>
        </p:nvSpPr>
        <p:spPr/>
        <p:txBody>
          <a:bodyPr/>
          <a:lstStyle/>
          <a:p>
            <a:fld id="{3A834EB6-B9E6-4FA6-A973-621FE447F536}" type="slidenum">
              <a:rPr lang="en-GB" smtClean="0"/>
              <a:t>‹#›</a:t>
            </a:fld>
            <a:endParaRPr lang="en-GB"/>
          </a:p>
        </p:txBody>
      </p:sp>
    </p:spTree>
    <p:extLst>
      <p:ext uri="{BB962C8B-B14F-4D97-AF65-F5344CB8AC3E}">
        <p14:creationId xmlns:p14="http://schemas.microsoft.com/office/powerpoint/2010/main" val="220156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C1AC31C-55C0-4E8F-B155-C296440168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6EAD878C-CABB-43C7-A002-287E46C19B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A64FACDB-12CE-429A-9471-D4623CE26754}"/>
              </a:ext>
            </a:extLst>
          </p:cNvPr>
          <p:cNvSpPr>
            <a:spLocks noGrp="1"/>
          </p:cNvSpPr>
          <p:nvPr>
            <p:ph type="dt" sz="half" idx="10"/>
          </p:nvPr>
        </p:nvSpPr>
        <p:spPr/>
        <p:txBody>
          <a:bodyPr/>
          <a:lstStyle/>
          <a:p>
            <a:fld id="{ABC6A3AA-AF4B-4964-AB18-3E68B411B8E6}" type="datetimeFigureOut">
              <a:rPr lang="en-GB" smtClean="0"/>
              <a:t>29/06/2020</a:t>
            </a:fld>
            <a:endParaRPr lang="en-GB"/>
          </a:p>
        </p:txBody>
      </p:sp>
      <p:sp>
        <p:nvSpPr>
          <p:cNvPr id="5" name="Footer Placeholder 4">
            <a:extLst>
              <a:ext uri="{FF2B5EF4-FFF2-40B4-BE49-F238E27FC236}">
                <a16:creationId xmlns="" xmlns:a16="http://schemas.microsoft.com/office/drawing/2014/main" id="{FA331878-3B52-41A4-BDD9-C3F4D7707E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8CADF867-5E3A-49E4-842D-D449938B50A3}"/>
              </a:ext>
            </a:extLst>
          </p:cNvPr>
          <p:cNvSpPr>
            <a:spLocks noGrp="1"/>
          </p:cNvSpPr>
          <p:nvPr>
            <p:ph type="sldNum" sz="quarter" idx="12"/>
          </p:nvPr>
        </p:nvSpPr>
        <p:spPr/>
        <p:txBody>
          <a:bodyPr/>
          <a:lstStyle/>
          <a:p>
            <a:fld id="{3A834EB6-B9E6-4FA6-A973-621FE447F536}" type="slidenum">
              <a:rPr lang="en-GB" smtClean="0"/>
              <a:t>‹#›</a:t>
            </a:fld>
            <a:endParaRPr lang="en-GB"/>
          </a:p>
        </p:txBody>
      </p:sp>
    </p:spTree>
    <p:extLst>
      <p:ext uri="{BB962C8B-B14F-4D97-AF65-F5344CB8AC3E}">
        <p14:creationId xmlns:p14="http://schemas.microsoft.com/office/powerpoint/2010/main" val="2145203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8AC602-D9C1-494A-9407-6C6664FBAF9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7248D24F-B415-42DD-8F84-FCB64BF8D4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781571E8-3412-46B3-A0F0-ABA2BC11BF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3BB6A777-D822-4865-B33E-77EB28731B27}"/>
              </a:ext>
            </a:extLst>
          </p:cNvPr>
          <p:cNvSpPr>
            <a:spLocks noGrp="1"/>
          </p:cNvSpPr>
          <p:nvPr>
            <p:ph type="dt" sz="half" idx="10"/>
          </p:nvPr>
        </p:nvSpPr>
        <p:spPr/>
        <p:txBody>
          <a:bodyPr/>
          <a:lstStyle/>
          <a:p>
            <a:fld id="{ABC6A3AA-AF4B-4964-AB18-3E68B411B8E6}" type="datetimeFigureOut">
              <a:rPr lang="en-GB" smtClean="0"/>
              <a:t>29/06/2020</a:t>
            </a:fld>
            <a:endParaRPr lang="en-GB"/>
          </a:p>
        </p:txBody>
      </p:sp>
      <p:sp>
        <p:nvSpPr>
          <p:cNvPr id="6" name="Footer Placeholder 5">
            <a:extLst>
              <a:ext uri="{FF2B5EF4-FFF2-40B4-BE49-F238E27FC236}">
                <a16:creationId xmlns="" xmlns:a16="http://schemas.microsoft.com/office/drawing/2014/main" id="{1249EC23-2C67-4889-853F-D07C23F9A46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C4F4101E-3B21-40E6-9B75-AB6BFA9D631B}"/>
              </a:ext>
            </a:extLst>
          </p:cNvPr>
          <p:cNvSpPr>
            <a:spLocks noGrp="1"/>
          </p:cNvSpPr>
          <p:nvPr>
            <p:ph type="sldNum" sz="quarter" idx="12"/>
          </p:nvPr>
        </p:nvSpPr>
        <p:spPr/>
        <p:txBody>
          <a:bodyPr/>
          <a:lstStyle/>
          <a:p>
            <a:fld id="{3A834EB6-B9E6-4FA6-A973-621FE447F536}" type="slidenum">
              <a:rPr lang="en-GB" smtClean="0"/>
              <a:t>‹#›</a:t>
            </a:fld>
            <a:endParaRPr lang="en-GB"/>
          </a:p>
        </p:txBody>
      </p:sp>
    </p:spTree>
    <p:extLst>
      <p:ext uri="{BB962C8B-B14F-4D97-AF65-F5344CB8AC3E}">
        <p14:creationId xmlns:p14="http://schemas.microsoft.com/office/powerpoint/2010/main" val="1123013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64F9CD-2C39-4F31-81FF-35EF6226CC0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2355121D-05EE-4069-BC0D-D31964BC94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1C1A9A6A-7137-477F-A906-C50F7D2E78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D1CE6109-1696-42D8-9047-D0E32D6088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20E3ECA6-B0F7-4E07-81B4-036D0F9553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54EECB1A-1DFC-4CEE-832B-EA70A16B222A}"/>
              </a:ext>
            </a:extLst>
          </p:cNvPr>
          <p:cNvSpPr>
            <a:spLocks noGrp="1"/>
          </p:cNvSpPr>
          <p:nvPr>
            <p:ph type="dt" sz="half" idx="10"/>
          </p:nvPr>
        </p:nvSpPr>
        <p:spPr/>
        <p:txBody>
          <a:bodyPr/>
          <a:lstStyle/>
          <a:p>
            <a:fld id="{ABC6A3AA-AF4B-4964-AB18-3E68B411B8E6}" type="datetimeFigureOut">
              <a:rPr lang="en-GB" smtClean="0"/>
              <a:t>29/06/2020</a:t>
            </a:fld>
            <a:endParaRPr lang="en-GB"/>
          </a:p>
        </p:txBody>
      </p:sp>
      <p:sp>
        <p:nvSpPr>
          <p:cNvPr id="8" name="Footer Placeholder 7">
            <a:extLst>
              <a:ext uri="{FF2B5EF4-FFF2-40B4-BE49-F238E27FC236}">
                <a16:creationId xmlns="" xmlns:a16="http://schemas.microsoft.com/office/drawing/2014/main" id="{2100F6C1-82F2-4671-A843-3DBFCA7E7C6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2E84A17F-8DC9-4C7E-9053-6555AE4E8851}"/>
              </a:ext>
            </a:extLst>
          </p:cNvPr>
          <p:cNvSpPr>
            <a:spLocks noGrp="1"/>
          </p:cNvSpPr>
          <p:nvPr>
            <p:ph type="sldNum" sz="quarter" idx="12"/>
          </p:nvPr>
        </p:nvSpPr>
        <p:spPr/>
        <p:txBody>
          <a:bodyPr/>
          <a:lstStyle/>
          <a:p>
            <a:fld id="{3A834EB6-B9E6-4FA6-A973-621FE447F536}" type="slidenum">
              <a:rPr lang="en-GB" smtClean="0"/>
              <a:t>‹#›</a:t>
            </a:fld>
            <a:endParaRPr lang="en-GB"/>
          </a:p>
        </p:txBody>
      </p:sp>
    </p:spTree>
    <p:extLst>
      <p:ext uri="{BB962C8B-B14F-4D97-AF65-F5344CB8AC3E}">
        <p14:creationId xmlns:p14="http://schemas.microsoft.com/office/powerpoint/2010/main" val="1854196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9E97E4-3BFC-4F67-AC45-EB4F323DBBD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8C035E37-9D43-4836-B862-7A16CA44974D}"/>
              </a:ext>
            </a:extLst>
          </p:cNvPr>
          <p:cNvSpPr>
            <a:spLocks noGrp="1"/>
          </p:cNvSpPr>
          <p:nvPr>
            <p:ph type="dt" sz="half" idx="10"/>
          </p:nvPr>
        </p:nvSpPr>
        <p:spPr/>
        <p:txBody>
          <a:bodyPr/>
          <a:lstStyle/>
          <a:p>
            <a:fld id="{ABC6A3AA-AF4B-4964-AB18-3E68B411B8E6}" type="datetimeFigureOut">
              <a:rPr lang="en-GB" smtClean="0"/>
              <a:t>29/06/2020</a:t>
            </a:fld>
            <a:endParaRPr lang="en-GB"/>
          </a:p>
        </p:txBody>
      </p:sp>
      <p:sp>
        <p:nvSpPr>
          <p:cNvPr id="4" name="Footer Placeholder 3">
            <a:extLst>
              <a:ext uri="{FF2B5EF4-FFF2-40B4-BE49-F238E27FC236}">
                <a16:creationId xmlns="" xmlns:a16="http://schemas.microsoft.com/office/drawing/2014/main" id="{F06A1CBC-0B0D-4049-A88B-56442462A7B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B47C9B6A-9561-4FFB-8E60-4C5CD8EDD7C6}"/>
              </a:ext>
            </a:extLst>
          </p:cNvPr>
          <p:cNvSpPr>
            <a:spLocks noGrp="1"/>
          </p:cNvSpPr>
          <p:nvPr>
            <p:ph type="sldNum" sz="quarter" idx="12"/>
          </p:nvPr>
        </p:nvSpPr>
        <p:spPr/>
        <p:txBody>
          <a:bodyPr/>
          <a:lstStyle/>
          <a:p>
            <a:fld id="{3A834EB6-B9E6-4FA6-A973-621FE447F536}" type="slidenum">
              <a:rPr lang="en-GB" smtClean="0"/>
              <a:t>‹#›</a:t>
            </a:fld>
            <a:endParaRPr lang="en-GB"/>
          </a:p>
        </p:txBody>
      </p:sp>
    </p:spTree>
    <p:extLst>
      <p:ext uri="{BB962C8B-B14F-4D97-AF65-F5344CB8AC3E}">
        <p14:creationId xmlns:p14="http://schemas.microsoft.com/office/powerpoint/2010/main" val="1825469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ED09082-CE94-4348-BDFF-7A30914D868B}"/>
              </a:ext>
            </a:extLst>
          </p:cNvPr>
          <p:cNvSpPr>
            <a:spLocks noGrp="1"/>
          </p:cNvSpPr>
          <p:nvPr>
            <p:ph type="dt" sz="half" idx="10"/>
          </p:nvPr>
        </p:nvSpPr>
        <p:spPr/>
        <p:txBody>
          <a:bodyPr/>
          <a:lstStyle/>
          <a:p>
            <a:fld id="{ABC6A3AA-AF4B-4964-AB18-3E68B411B8E6}" type="datetimeFigureOut">
              <a:rPr lang="en-GB" smtClean="0"/>
              <a:t>29/06/2020</a:t>
            </a:fld>
            <a:endParaRPr lang="en-GB"/>
          </a:p>
        </p:txBody>
      </p:sp>
      <p:sp>
        <p:nvSpPr>
          <p:cNvPr id="3" name="Footer Placeholder 2">
            <a:extLst>
              <a:ext uri="{FF2B5EF4-FFF2-40B4-BE49-F238E27FC236}">
                <a16:creationId xmlns="" xmlns:a16="http://schemas.microsoft.com/office/drawing/2014/main" id="{25C143C8-D3D2-428B-BB90-2F144E392D3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BC611B36-89C2-4F1D-8240-09487947E6ED}"/>
              </a:ext>
            </a:extLst>
          </p:cNvPr>
          <p:cNvSpPr>
            <a:spLocks noGrp="1"/>
          </p:cNvSpPr>
          <p:nvPr>
            <p:ph type="sldNum" sz="quarter" idx="12"/>
          </p:nvPr>
        </p:nvSpPr>
        <p:spPr/>
        <p:txBody>
          <a:bodyPr/>
          <a:lstStyle/>
          <a:p>
            <a:fld id="{3A834EB6-B9E6-4FA6-A973-621FE447F536}" type="slidenum">
              <a:rPr lang="en-GB" smtClean="0"/>
              <a:t>‹#›</a:t>
            </a:fld>
            <a:endParaRPr lang="en-GB"/>
          </a:p>
        </p:txBody>
      </p:sp>
    </p:spTree>
    <p:extLst>
      <p:ext uri="{BB962C8B-B14F-4D97-AF65-F5344CB8AC3E}">
        <p14:creationId xmlns:p14="http://schemas.microsoft.com/office/powerpoint/2010/main" val="3231099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BDA968-3608-4C79-9161-2F400B2616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F423A846-B683-43C3-9B0F-0563FD1B68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2DB04186-CD00-43D9-9F30-C2233BDC8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DCA6B04-3B1D-409C-B1E7-9A386AF84FCF}"/>
              </a:ext>
            </a:extLst>
          </p:cNvPr>
          <p:cNvSpPr>
            <a:spLocks noGrp="1"/>
          </p:cNvSpPr>
          <p:nvPr>
            <p:ph type="dt" sz="half" idx="10"/>
          </p:nvPr>
        </p:nvSpPr>
        <p:spPr/>
        <p:txBody>
          <a:bodyPr/>
          <a:lstStyle/>
          <a:p>
            <a:fld id="{ABC6A3AA-AF4B-4964-AB18-3E68B411B8E6}" type="datetimeFigureOut">
              <a:rPr lang="en-GB" smtClean="0"/>
              <a:t>29/06/2020</a:t>
            </a:fld>
            <a:endParaRPr lang="en-GB"/>
          </a:p>
        </p:txBody>
      </p:sp>
      <p:sp>
        <p:nvSpPr>
          <p:cNvPr id="6" name="Footer Placeholder 5">
            <a:extLst>
              <a:ext uri="{FF2B5EF4-FFF2-40B4-BE49-F238E27FC236}">
                <a16:creationId xmlns="" xmlns:a16="http://schemas.microsoft.com/office/drawing/2014/main" id="{998CE1A2-6B68-48F7-B3A8-F8DF061A42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DE59C727-3799-4741-B3BB-7803004A4423}"/>
              </a:ext>
            </a:extLst>
          </p:cNvPr>
          <p:cNvSpPr>
            <a:spLocks noGrp="1"/>
          </p:cNvSpPr>
          <p:nvPr>
            <p:ph type="sldNum" sz="quarter" idx="12"/>
          </p:nvPr>
        </p:nvSpPr>
        <p:spPr/>
        <p:txBody>
          <a:bodyPr/>
          <a:lstStyle/>
          <a:p>
            <a:fld id="{3A834EB6-B9E6-4FA6-A973-621FE447F536}" type="slidenum">
              <a:rPr lang="en-GB" smtClean="0"/>
              <a:t>‹#›</a:t>
            </a:fld>
            <a:endParaRPr lang="en-GB"/>
          </a:p>
        </p:txBody>
      </p:sp>
    </p:spTree>
    <p:extLst>
      <p:ext uri="{BB962C8B-B14F-4D97-AF65-F5344CB8AC3E}">
        <p14:creationId xmlns:p14="http://schemas.microsoft.com/office/powerpoint/2010/main" val="638744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09C820-73EB-4674-B60A-3A4E8E76D5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DB6F2197-BD96-4811-8291-9DBF467C1D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89F14AEB-6A24-4EDC-8F12-070BBDE66C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19C8345-41EA-4045-9C60-67F82797663D}"/>
              </a:ext>
            </a:extLst>
          </p:cNvPr>
          <p:cNvSpPr>
            <a:spLocks noGrp="1"/>
          </p:cNvSpPr>
          <p:nvPr>
            <p:ph type="dt" sz="half" idx="10"/>
          </p:nvPr>
        </p:nvSpPr>
        <p:spPr/>
        <p:txBody>
          <a:bodyPr/>
          <a:lstStyle/>
          <a:p>
            <a:fld id="{ABC6A3AA-AF4B-4964-AB18-3E68B411B8E6}" type="datetimeFigureOut">
              <a:rPr lang="en-GB" smtClean="0"/>
              <a:t>29/06/2020</a:t>
            </a:fld>
            <a:endParaRPr lang="en-GB"/>
          </a:p>
        </p:txBody>
      </p:sp>
      <p:sp>
        <p:nvSpPr>
          <p:cNvPr id="6" name="Footer Placeholder 5">
            <a:extLst>
              <a:ext uri="{FF2B5EF4-FFF2-40B4-BE49-F238E27FC236}">
                <a16:creationId xmlns="" xmlns:a16="http://schemas.microsoft.com/office/drawing/2014/main" id="{4616CAAE-51C3-4F83-B1E0-B3D7DB5A71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4A862C09-7F2D-4C0A-B50D-D804FA17B525}"/>
              </a:ext>
            </a:extLst>
          </p:cNvPr>
          <p:cNvSpPr>
            <a:spLocks noGrp="1"/>
          </p:cNvSpPr>
          <p:nvPr>
            <p:ph type="sldNum" sz="quarter" idx="12"/>
          </p:nvPr>
        </p:nvSpPr>
        <p:spPr/>
        <p:txBody>
          <a:bodyPr/>
          <a:lstStyle/>
          <a:p>
            <a:fld id="{3A834EB6-B9E6-4FA6-A973-621FE447F536}" type="slidenum">
              <a:rPr lang="en-GB" smtClean="0"/>
              <a:t>‹#›</a:t>
            </a:fld>
            <a:endParaRPr lang="en-GB"/>
          </a:p>
        </p:txBody>
      </p:sp>
    </p:spTree>
    <p:extLst>
      <p:ext uri="{BB962C8B-B14F-4D97-AF65-F5344CB8AC3E}">
        <p14:creationId xmlns:p14="http://schemas.microsoft.com/office/powerpoint/2010/main" val="2239190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F3E80F66-2BAB-4B6C-AC6E-CB1070BA9F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B3D144CC-3953-49DA-AA7D-FCA9099A4C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38B523FE-C4C7-4F71-B8AA-045A1C715E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C6A3AA-AF4B-4964-AB18-3E68B411B8E6}" type="datetimeFigureOut">
              <a:rPr lang="en-GB" smtClean="0"/>
              <a:t>29/06/2020</a:t>
            </a:fld>
            <a:endParaRPr lang="en-GB"/>
          </a:p>
        </p:txBody>
      </p:sp>
      <p:sp>
        <p:nvSpPr>
          <p:cNvPr id="5" name="Footer Placeholder 4">
            <a:extLst>
              <a:ext uri="{FF2B5EF4-FFF2-40B4-BE49-F238E27FC236}">
                <a16:creationId xmlns="" xmlns:a16="http://schemas.microsoft.com/office/drawing/2014/main" id="{CF1E0ACA-931B-45B6-87BA-DBA483C6AB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227A0F06-FF14-4004-8CDC-E17D2CD99A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34EB6-B9E6-4FA6-A973-621FE447F536}" type="slidenum">
              <a:rPr lang="en-GB" smtClean="0"/>
              <a:t>‹#›</a:t>
            </a:fld>
            <a:endParaRPr lang="en-GB"/>
          </a:p>
        </p:txBody>
      </p:sp>
    </p:spTree>
    <p:extLst>
      <p:ext uri="{BB962C8B-B14F-4D97-AF65-F5344CB8AC3E}">
        <p14:creationId xmlns:p14="http://schemas.microsoft.com/office/powerpoint/2010/main" val="3217696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gmp.police.uk/advice/advice-and-information/daa/domestic-abuse/alpha/request-information-under-clares-law/"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hC1pCi-GwGU" TargetMode="External"/><Relationship Id="rId2" Type="http://schemas.openxmlformats.org/officeDocument/2006/relationships/hyperlink" Target="https://burysafeguardingpartnership.bury.gov.uk/"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hollieguard.com/" TargetMode="External"/><Relationship Id="rId2" Type="http://schemas.openxmlformats.org/officeDocument/2006/relationships/hyperlink" Target="https://www.youtube.com/watch?v=Q-lwUzz8qJc"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www.endeavourproject.org.uk/leaflets/PFK_lvng_vlnt_men_lflt.pdf" TargetMode="Externa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buryc.melearning.university/course_centr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afelives.org.uk/news-views/domestic-abuse-and-covid-19" TargetMode="External"/><Relationship Id="rId2" Type="http://schemas.openxmlformats.org/officeDocument/2006/relationships/hyperlink" Target="https://www.refuge.org.uk/get-help-now/phone-the-helplin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rightsofwomen.org.uk/get-information/family-law/coronavirus-and-child-contact-arrangemen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E0C7D8-A9B7-4959-A7CB-0722EB337F1B}"/>
              </a:ext>
            </a:extLst>
          </p:cNvPr>
          <p:cNvSpPr>
            <a:spLocks noGrp="1"/>
          </p:cNvSpPr>
          <p:nvPr>
            <p:ph type="ctrTitle"/>
          </p:nvPr>
        </p:nvSpPr>
        <p:spPr>
          <a:xfrm>
            <a:off x="1954696" y="1869141"/>
            <a:ext cx="8282609" cy="2389311"/>
          </a:xfrm>
        </p:spPr>
        <p:txBody>
          <a:bodyPr>
            <a:normAutofit fontScale="90000"/>
          </a:bodyPr>
          <a:lstStyle/>
          <a:p>
            <a:r>
              <a:rPr lang="en-GB" dirty="0"/>
              <a:t/>
            </a:r>
            <a:br>
              <a:rPr lang="en-GB" dirty="0"/>
            </a:br>
            <a:r>
              <a:rPr lang="en-GB" sz="4400" dirty="0"/>
              <a:t>Training Awareness bulletin </a:t>
            </a:r>
            <a:r>
              <a:rPr lang="en-GB" sz="4400" dirty="0" smtClean="0"/>
              <a:t/>
            </a:r>
            <a:br>
              <a:rPr lang="en-GB" sz="4400" dirty="0" smtClean="0"/>
            </a:br>
            <a:r>
              <a:rPr lang="en-GB" sz="4400" dirty="0" smtClean="0"/>
              <a:t> </a:t>
            </a:r>
            <a:r>
              <a:rPr lang="en-GB" sz="4400" b="1" dirty="0"/>
              <a:t>Domestic Abuse</a:t>
            </a:r>
            <a:r>
              <a:rPr lang="en-GB" b="1" dirty="0" smtClean="0"/>
              <a:t/>
            </a:r>
            <a:br>
              <a:rPr lang="en-GB" b="1" dirty="0" smtClean="0"/>
            </a:br>
            <a:endParaRPr lang="en-GB" b="1" dirty="0"/>
          </a:p>
        </p:txBody>
      </p:sp>
      <p:sp>
        <p:nvSpPr>
          <p:cNvPr id="3" name="Subtitle 2">
            <a:extLst>
              <a:ext uri="{FF2B5EF4-FFF2-40B4-BE49-F238E27FC236}">
                <a16:creationId xmlns="" xmlns:a16="http://schemas.microsoft.com/office/drawing/2014/main" id="{02771B98-37D4-4C9B-B8B3-A300E1655BC8}"/>
              </a:ext>
            </a:extLst>
          </p:cNvPr>
          <p:cNvSpPr>
            <a:spLocks noGrp="1"/>
          </p:cNvSpPr>
          <p:nvPr>
            <p:ph type="subTitle" idx="1"/>
          </p:nvPr>
        </p:nvSpPr>
        <p:spPr>
          <a:xfrm>
            <a:off x="1524000" y="5351325"/>
            <a:ext cx="9144000" cy="506136"/>
          </a:xfrm>
        </p:spPr>
        <p:txBody>
          <a:bodyPr>
            <a:normAutofit lnSpcReduction="10000"/>
          </a:bodyPr>
          <a:lstStyle/>
          <a:p>
            <a:r>
              <a:rPr lang="en-GB" sz="3200" b="1" dirty="0"/>
              <a:t>Bury Integrated Safeguarding Partnership</a:t>
            </a:r>
            <a:endParaRPr lang="en-GB" sz="3200" dirty="0"/>
          </a:p>
        </p:txBody>
      </p:sp>
      <p:pic>
        <p:nvPicPr>
          <p:cNvPr id="4" name="Picture 2" descr="Bury Integrated Safeguarding Partnershi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100438"/>
            <a:ext cx="1428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7193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9D4E1B77-0D42-48D6-876C-4C0E110B5D8B}"/>
              </a:ext>
            </a:extLst>
          </p:cNvPr>
          <p:cNvSpPr>
            <a:spLocks noGrp="1"/>
          </p:cNvSpPr>
          <p:nvPr>
            <p:ph type="title"/>
          </p:nvPr>
        </p:nvSpPr>
        <p:spPr>
          <a:xfrm>
            <a:off x="838200" y="963877"/>
            <a:ext cx="3494362" cy="4930246"/>
          </a:xfrm>
        </p:spPr>
        <p:txBody>
          <a:bodyPr>
            <a:normAutofit/>
          </a:bodyPr>
          <a:lstStyle/>
          <a:p>
            <a:r>
              <a:rPr lang="en-GB" sz="4000" dirty="0">
                <a:solidFill>
                  <a:schemeClr val="accent1"/>
                </a:solidFill>
              </a:rPr>
              <a:t>Disabled men and women are more likely to experience domestic abuse </a:t>
            </a:r>
            <a:r>
              <a:rPr lang="en-GB" sz="4000" dirty="0" smtClean="0">
                <a:solidFill>
                  <a:schemeClr val="accent1"/>
                </a:solidFill>
              </a:rPr>
              <a:t>than </a:t>
            </a:r>
            <a:r>
              <a:rPr lang="en-GB" sz="4000" dirty="0">
                <a:solidFill>
                  <a:schemeClr val="accent1"/>
                </a:solidFill>
              </a:rPr>
              <a:t>their non disabled counterparts? </a:t>
            </a: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0F2BC2DE-3887-48C0-9CF0-9DFBECFDF1B2}"/>
              </a:ext>
            </a:extLst>
          </p:cNvPr>
          <p:cNvSpPr>
            <a:spLocks noGrp="1"/>
          </p:cNvSpPr>
          <p:nvPr>
            <p:ph idx="1"/>
          </p:nvPr>
        </p:nvSpPr>
        <p:spPr>
          <a:xfrm>
            <a:off x="4976031" y="963877"/>
            <a:ext cx="6377769" cy="4930246"/>
          </a:xfrm>
        </p:spPr>
        <p:txBody>
          <a:bodyPr anchor="ctr">
            <a:normAutofit/>
          </a:bodyPr>
          <a:lstStyle/>
          <a:p>
            <a:r>
              <a:rPr lang="en-GB" sz="3200" dirty="0"/>
              <a:t>A. 	YES</a:t>
            </a:r>
          </a:p>
          <a:p>
            <a:r>
              <a:rPr lang="en-GB" sz="3200" dirty="0"/>
              <a:t>B. 	NO</a:t>
            </a:r>
            <a:endParaRPr lang="en-GB" sz="2400" dirty="0"/>
          </a:p>
        </p:txBody>
      </p:sp>
    </p:spTree>
    <p:extLst>
      <p:ext uri="{BB962C8B-B14F-4D97-AF65-F5344CB8AC3E}">
        <p14:creationId xmlns:p14="http://schemas.microsoft.com/office/powerpoint/2010/main" val="618678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3847AA7F-7ECE-4848-9978-A2C8C093DCA0}"/>
              </a:ext>
            </a:extLst>
          </p:cNvPr>
          <p:cNvSpPr>
            <a:spLocks noGrp="1"/>
          </p:cNvSpPr>
          <p:nvPr>
            <p:ph type="title"/>
          </p:nvPr>
        </p:nvSpPr>
        <p:spPr>
          <a:xfrm>
            <a:off x="838200" y="963877"/>
            <a:ext cx="3494362" cy="4930246"/>
          </a:xfrm>
        </p:spPr>
        <p:txBody>
          <a:bodyPr>
            <a:normAutofit/>
          </a:bodyPr>
          <a:lstStyle/>
          <a:p>
            <a:pPr algn="ctr"/>
            <a:r>
              <a:rPr lang="en-GB" sz="4800" dirty="0">
                <a:solidFill>
                  <a:schemeClr val="accent1"/>
                </a:solidFill>
              </a:rPr>
              <a:t>Answer: yes</a:t>
            </a: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B2C8E8FC-4797-46BB-92FC-FFF7DDB81C8B}"/>
              </a:ext>
            </a:extLst>
          </p:cNvPr>
          <p:cNvSpPr>
            <a:spLocks noGrp="1"/>
          </p:cNvSpPr>
          <p:nvPr>
            <p:ph idx="1"/>
          </p:nvPr>
        </p:nvSpPr>
        <p:spPr>
          <a:xfrm>
            <a:off x="4976031" y="963877"/>
            <a:ext cx="6377769" cy="4930246"/>
          </a:xfrm>
        </p:spPr>
        <p:txBody>
          <a:bodyPr anchor="ctr">
            <a:normAutofit/>
          </a:bodyPr>
          <a:lstStyle/>
          <a:p>
            <a:r>
              <a:rPr lang="en-GB" sz="2400" dirty="0"/>
              <a:t>One in 5 of the population is disabled, disabled people experience disproportionate rates of domestic abuse and for longer periods of time, disabled people may be less able to defend themselves, to recognise, report and escape, impairments can create social isolation and dependency.</a:t>
            </a:r>
          </a:p>
          <a:p>
            <a:r>
              <a:rPr lang="en-GB" sz="2400" dirty="0"/>
              <a:t>Disabled women are more likely to experience domestic abuse than disabled men.</a:t>
            </a:r>
          </a:p>
          <a:p>
            <a:r>
              <a:rPr lang="en-GB" sz="2400" dirty="0"/>
              <a:t>(Public Health England)</a:t>
            </a:r>
          </a:p>
        </p:txBody>
      </p:sp>
    </p:spTree>
    <p:extLst>
      <p:ext uri="{BB962C8B-B14F-4D97-AF65-F5344CB8AC3E}">
        <p14:creationId xmlns:p14="http://schemas.microsoft.com/office/powerpoint/2010/main" val="1983764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 xmlns:a16="http://schemas.microsoft.com/office/drawing/2014/main" id="{B0792D4F-247E-46FE-85FC-881DEFA41D9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 xmlns:a16="http://schemas.microsoft.com/office/drawing/2014/main" id="{7B250D6E-BA0A-448A-A59D-C460A3391A19}"/>
              </a:ext>
            </a:extLst>
          </p:cNvPr>
          <p:cNvSpPr>
            <a:spLocks noGrp="1"/>
          </p:cNvSpPr>
          <p:nvPr>
            <p:ph type="title"/>
          </p:nvPr>
        </p:nvSpPr>
        <p:spPr>
          <a:xfrm>
            <a:off x="841248" y="475488"/>
            <a:ext cx="10515600" cy="1197864"/>
          </a:xfrm>
        </p:spPr>
        <p:txBody>
          <a:bodyPr>
            <a:normAutofit/>
          </a:bodyPr>
          <a:lstStyle/>
          <a:p>
            <a:r>
              <a:rPr lang="en-GB" sz="4800" dirty="0"/>
              <a:t>Name Game</a:t>
            </a:r>
          </a:p>
        </p:txBody>
      </p:sp>
      <p:cxnSp>
        <p:nvCxnSpPr>
          <p:cNvPr id="17" name="Straight Connector 16">
            <a:extLst>
              <a:ext uri="{FF2B5EF4-FFF2-40B4-BE49-F238E27FC236}">
                <a16:creationId xmlns="" xmlns:a16="http://schemas.microsoft.com/office/drawing/2014/main" id="{CE272F12-AF86-441A-BC1B-C014BBBF85B5}"/>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V="1">
            <a:off x="475488" y="585216"/>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 xmlns:a16="http://schemas.microsoft.com/office/drawing/2014/main" id="{7EB72E7D-D510-47E8-B1E9-BA6F36B4E8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104" y="2149742"/>
            <a:ext cx="6217920" cy="3875252"/>
          </a:xfrm>
          <a:prstGeom prst="rect">
            <a:avLst/>
          </a:prstGeom>
        </p:spPr>
      </p:pic>
      <p:sp>
        <p:nvSpPr>
          <p:cNvPr id="3" name="Content Placeholder 2">
            <a:extLst>
              <a:ext uri="{FF2B5EF4-FFF2-40B4-BE49-F238E27FC236}">
                <a16:creationId xmlns="" xmlns:a16="http://schemas.microsoft.com/office/drawing/2014/main" id="{FCFA6F6B-8D60-4BED-95A8-92FCFDC738CF}"/>
              </a:ext>
            </a:extLst>
          </p:cNvPr>
          <p:cNvSpPr>
            <a:spLocks noGrp="1"/>
          </p:cNvSpPr>
          <p:nvPr>
            <p:ph idx="1"/>
          </p:nvPr>
        </p:nvSpPr>
        <p:spPr>
          <a:xfrm>
            <a:off x="7534656" y="2148841"/>
            <a:ext cx="3822192" cy="3510368"/>
          </a:xfrm>
        </p:spPr>
        <p:txBody>
          <a:bodyPr anchor="t">
            <a:normAutofit/>
          </a:bodyPr>
          <a:lstStyle/>
          <a:p>
            <a:pPr marL="0" indent="0">
              <a:buNone/>
            </a:pPr>
            <a:r>
              <a:rPr lang="en-GB" sz="2400" dirty="0"/>
              <a:t>This game will help you untangle an acronym or service.  An acronym or service will be on each slide, make sure you have a pen and paper handy to write down what you think it stands for.  Then jot down what you think the purpose  of the provision or role is.</a:t>
            </a:r>
          </a:p>
        </p:txBody>
      </p:sp>
    </p:spTree>
    <p:extLst>
      <p:ext uri="{BB962C8B-B14F-4D97-AF65-F5344CB8AC3E}">
        <p14:creationId xmlns:p14="http://schemas.microsoft.com/office/powerpoint/2010/main" val="3662343633"/>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07373882-344A-4431-89E9-CBF567E0BEB8}"/>
              </a:ext>
            </a:extLst>
          </p:cNvPr>
          <p:cNvSpPr>
            <a:spLocks noGrp="1"/>
          </p:cNvSpPr>
          <p:nvPr>
            <p:ph type="title"/>
          </p:nvPr>
        </p:nvSpPr>
        <p:spPr>
          <a:xfrm>
            <a:off x="838200" y="963877"/>
            <a:ext cx="3494362" cy="4930246"/>
          </a:xfrm>
        </p:spPr>
        <p:txBody>
          <a:bodyPr>
            <a:normAutofit/>
          </a:bodyPr>
          <a:lstStyle/>
          <a:p>
            <a:r>
              <a:rPr lang="en-GB" sz="4000" dirty="0">
                <a:solidFill>
                  <a:schemeClr val="accent1"/>
                </a:solidFill>
              </a:rPr>
              <a:t>IDVA</a:t>
            </a: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293B749C-0EFE-41FB-A442-D927C8BA50F1}"/>
              </a:ext>
            </a:extLst>
          </p:cNvPr>
          <p:cNvSpPr>
            <a:spLocks noGrp="1"/>
          </p:cNvSpPr>
          <p:nvPr>
            <p:ph idx="1"/>
          </p:nvPr>
        </p:nvSpPr>
        <p:spPr>
          <a:xfrm>
            <a:off x="4976031" y="963877"/>
            <a:ext cx="6377769" cy="4930246"/>
          </a:xfrm>
        </p:spPr>
        <p:txBody>
          <a:bodyPr anchor="ctr">
            <a:normAutofit/>
          </a:bodyPr>
          <a:lstStyle/>
          <a:p>
            <a:endParaRPr lang="en-GB" sz="2400" dirty="0"/>
          </a:p>
        </p:txBody>
      </p:sp>
    </p:spTree>
    <p:extLst>
      <p:ext uri="{BB962C8B-B14F-4D97-AF65-F5344CB8AC3E}">
        <p14:creationId xmlns:p14="http://schemas.microsoft.com/office/powerpoint/2010/main" val="2414708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DEDCBC84-9D8D-41A2-AEB7-D0C01067C370}"/>
              </a:ext>
            </a:extLst>
          </p:cNvPr>
          <p:cNvSpPr>
            <a:spLocks noGrp="1"/>
          </p:cNvSpPr>
          <p:nvPr>
            <p:ph type="title"/>
          </p:nvPr>
        </p:nvSpPr>
        <p:spPr>
          <a:xfrm>
            <a:off x="838200" y="963877"/>
            <a:ext cx="3494362" cy="4930246"/>
          </a:xfrm>
        </p:spPr>
        <p:txBody>
          <a:bodyPr>
            <a:normAutofit/>
          </a:bodyPr>
          <a:lstStyle/>
          <a:p>
            <a:r>
              <a:rPr lang="en-GB" sz="4000" dirty="0">
                <a:solidFill>
                  <a:schemeClr val="accent1"/>
                </a:solidFill>
              </a:rPr>
              <a:t>IDVA</a:t>
            </a: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40177819-9D5B-4C85-BBF2-0E6B42320B39}"/>
              </a:ext>
            </a:extLst>
          </p:cNvPr>
          <p:cNvSpPr>
            <a:spLocks noGrp="1"/>
          </p:cNvSpPr>
          <p:nvPr>
            <p:ph idx="1"/>
          </p:nvPr>
        </p:nvSpPr>
        <p:spPr>
          <a:xfrm>
            <a:off x="4976031" y="963877"/>
            <a:ext cx="6377769" cy="4930246"/>
          </a:xfrm>
        </p:spPr>
        <p:txBody>
          <a:bodyPr anchor="ctr">
            <a:normAutofit/>
          </a:bodyPr>
          <a:lstStyle/>
          <a:p>
            <a:r>
              <a:rPr lang="en-GB" sz="2400" dirty="0"/>
              <a:t>IDVA – Independent Domestic Violence Advocate - will work with victims of domestic abuse in the </a:t>
            </a:r>
            <a:r>
              <a:rPr lang="en-GB" sz="2400" dirty="0" smtClean="0"/>
              <a:t>high/medium group, for a short term period, </a:t>
            </a:r>
            <a:r>
              <a:rPr lang="en-GB" sz="2400" dirty="0"/>
              <a:t>until their risk has reduced</a:t>
            </a:r>
            <a:r>
              <a:rPr lang="en-GB" sz="2400" dirty="0" smtClean="0"/>
              <a:t>.</a:t>
            </a:r>
            <a:endParaRPr lang="en-GB" sz="2400" dirty="0"/>
          </a:p>
        </p:txBody>
      </p:sp>
    </p:spTree>
    <p:extLst>
      <p:ext uri="{BB962C8B-B14F-4D97-AF65-F5344CB8AC3E}">
        <p14:creationId xmlns:p14="http://schemas.microsoft.com/office/powerpoint/2010/main" val="1135302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C6A4514C-3E05-4ED5-91CD-3B567497E380}"/>
              </a:ext>
            </a:extLst>
          </p:cNvPr>
          <p:cNvSpPr>
            <a:spLocks noGrp="1"/>
          </p:cNvSpPr>
          <p:nvPr>
            <p:ph type="title"/>
          </p:nvPr>
        </p:nvSpPr>
        <p:spPr>
          <a:xfrm>
            <a:off x="838200" y="963877"/>
            <a:ext cx="3494362" cy="4930246"/>
          </a:xfrm>
        </p:spPr>
        <p:txBody>
          <a:bodyPr>
            <a:normAutofit/>
          </a:bodyPr>
          <a:lstStyle/>
          <a:p>
            <a:r>
              <a:rPr lang="en-GB" sz="4000" dirty="0" smtClean="0">
                <a:solidFill>
                  <a:schemeClr val="accent1"/>
                </a:solidFill>
              </a:rPr>
              <a:t>DASH</a:t>
            </a:r>
            <a:endParaRPr lang="en-GB" sz="4000" dirty="0">
              <a:solidFill>
                <a:schemeClr val="accent1"/>
              </a:solidFill>
            </a:endParaRP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28DA7757-664D-47B6-8D5B-9F9F52896CFE}"/>
              </a:ext>
            </a:extLst>
          </p:cNvPr>
          <p:cNvSpPr>
            <a:spLocks noGrp="1"/>
          </p:cNvSpPr>
          <p:nvPr>
            <p:ph idx="1"/>
          </p:nvPr>
        </p:nvSpPr>
        <p:spPr>
          <a:xfrm>
            <a:off x="4976031" y="963877"/>
            <a:ext cx="6377769" cy="4930246"/>
          </a:xfrm>
        </p:spPr>
        <p:txBody>
          <a:bodyPr anchor="ctr">
            <a:normAutofit/>
          </a:bodyPr>
          <a:lstStyle/>
          <a:p>
            <a:endParaRPr lang="en-GB" sz="2400" dirty="0"/>
          </a:p>
        </p:txBody>
      </p:sp>
    </p:spTree>
    <p:extLst>
      <p:ext uri="{BB962C8B-B14F-4D97-AF65-F5344CB8AC3E}">
        <p14:creationId xmlns:p14="http://schemas.microsoft.com/office/powerpoint/2010/main" val="4227204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B5715690-A8A1-4F7A-8D74-F3366CFD69E0}"/>
              </a:ext>
            </a:extLst>
          </p:cNvPr>
          <p:cNvSpPr>
            <a:spLocks noGrp="1"/>
          </p:cNvSpPr>
          <p:nvPr>
            <p:ph type="title"/>
          </p:nvPr>
        </p:nvSpPr>
        <p:spPr>
          <a:xfrm>
            <a:off x="838200" y="963877"/>
            <a:ext cx="3494362" cy="4930246"/>
          </a:xfrm>
        </p:spPr>
        <p:txBody>
          <a:bodyPr>
            <a:normAutofit/>
          </a:bodyPr>
          <a:lstStyle/>
          <a:p>
            <a:r>
              <a:rPr lang="en-GB" sz="4000" dirty="0" smtClean="0">
                <a:solidFill>
                  <a:schemeClr val="accent1"/>
                </a:solidFill>
              </a:rPr>
              <a:t>DASH</a:t>
            </a:r>
            <a:endParaRPr lang="en-GB" sz="4000" dirty="0">
              <a:solidFill>
                <a:schemeClr val="accent1"/>
              </a:solidFill>
            </a:endParaRP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BA32FCC3-266E-4680-A618-0F03FAB74D2D}"/>
              </a:ext>
            </a:extLst>
          </p:cNvPr>
          <p:cNvSpPr>
            <a:spLocks noGrp="1"/>
          </p:cNvSpPr>
          <p:nvPr>
            <p:ph idx="1"/>
          </p:nvPr>
        </p:nvSpPr>
        <p:spPr>
          <a:xfrm>
            <a:off x="4976031" y="963877"/>
            <a:ext cx="6377769" cy="4930246"/>
          </a:xfrm>
        </p:spPr>
        <p:txBody>
          <a:bodyPr anchor="ctr">
            <a:normAutofit/>
          </a:bodyPr>
          <a:lstStyle/>
          <a:p>
            <a:r>
              <a:rPr lang="en-GB" sz="2400" dirty="0" smtClean="0"/>
              <a:t>DASH – </a:t>
            </a:r>
            <a:r>
              <a:rPr lang="en-GB" sz="2400" dirty="0"/>
              <a:t>Domestic Abuse Stalking Harassment </a:t>
            </a:r>
            <a:r>
              <a:rPr lang="en-GB" sz="2400" dirty="0" smtClean="0"/>
              <a:t>Tool– </a:t>
            </a:r>
            <a:r>
              <a:rPr lang="en-GB" sz="2400" dirty="0"/>
              <a:t>The purpose of the </a:t>
            </a:r>
            <a:r>
              <a:rPr lang="en-GB" sz="2400" dirty="0" smtClean="0"/>
              <a:t>DASH </a:t>
            </a:r>
            <a:r>
              <a:rPr lang="en-GB" sz="2400" dirty="0"/>
              <a:t>is to provide a consistent and simple tool for practitioners who work with adult victims of domestic abuse in order to help them identify those who are at high risk of harm and whose cases should be referred to a MARAC meeting in order to manage their risk. </a:t>
            </a:r>
          </a:p>
          <a:p>
            <a:endParaRPr lang="en-GB" sz="2400" dirty="0"/>
          </a:p>
        </p:txBody>
      </p:sp>
    </p:spTree>
    <p:extLst>
      <p:ext uri="{BB962C8B-B14F-4D97-AF65-F5344CB8AC3E}">
        <p14:creationId xmlns:p14="http://schemas.microsoft.com/office/powerpoint/2010/main" val="1010385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880B7AFF-4404-47CC-9D34-3BA05394B811}"/>
              </a:ext>
            </a:extLst>
          </p:cNvPr>
          <p:cNvSpPr>
            <a:spLocks noGrp="1"/>
          </p:cNvSpPr>
          <p:nvPr>
            <p:ph type="title"/>
          </p:nvPr>
        </p:nvSpPr>
        <p:spPr>
          <a:xfrm>
            <a:off x="838200" y="963877"/>
            <a:ext cx="3494362" cy="4930246"/>
          </a:xfrm>
        </p:spPr>
        <p:txBody>
          <a:bodyPr>
            <a:normAutofit/>
          </a:bodyPr>
          <a:lstStyle/>
          <a:p>
            <a:r>
              <a:rPr lang="en-GB" sz="4000" dirty="0">
                <a:solidFill>
                  <a:schemeClr val="accent1"/>
                </a:solidFill>
              </a:rPr>
              <a:t>MARAC</a:t>
            </a: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96F0D18A-5D90-4270-94E1-FCA7A9082AB2}"/>
              </a:ext>
            </a:extLst>
          </p:cNvPr>
          <p:cNvSpPr>
            <a:spLocks noGrp="1"/>
          </p:cNvSpPr>
          <p:nvPr>
            <p:ph idx="1"/>
          </p:nvPr>
        </p:nvSpPr>
        <p:spPr>
          <a:xfrm>
            <a:off x="4976031" y="963877"/>
            <a:ext cx="6377769" cy="4930246"/>
          </a:xfrm>
        </p:spPr>
        <p:txBody>
          <a:bodyPr anchor="ctr">
            <a:normAutofit/>
          </a:bodyPr>
          <a:lstStyle/>
          <a:p>
            <a:endParaRPr lang="en-GB" sz="2400"/>
          </a:p>
        </p:txBody>
      </p:sp>
    </p:spTree>
    <p:extLst>
      <p:ext uri="{BB962C8B-B14F-4D97-AF65-F5344CB8AC3E}">
        <p14:creationId xmlns:p14="http://schemas.microsoft.com/office/powerpoint/2010/main" val="3125907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AA69F743-0964-43E0-B543-746F70FE4D9C}"/>
              </a:ext>
            </a:extLst>
          </p:cNvPr>
          <p:cNvSpPr>
            <a:spLocks noGrp="1"/>
          </p:cNvSpPr>
          <p:nvPr>
            <p:ph type="title"/>
          </p:nvPr>
        </p:nvSpPr>
        <p:spPr>
          <a:xfrm>
            <a:off x="838200" y="963877"/>
            <a:ext cx="3494362" cy="4930246"/>
          </a:xfrm>
        </p:spPr>
        <p:txBody>
          <a:bodyPr>
            <a:normAutofit/>
          </a:bodyPr>
          <a:lstStyle/>
          <a:p>
            <a:r>
              <a:rPr lang="en-GB" sz="4000" dirty="0">
                <a:solidFill>
                  <a:schemeClr val="accent1"/>
                </a:solidFill>
              </a:rPr>
              <a:t>MARAC</a:t>
            </a: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75F04258-5BB4-4A79-AD15-A2EAD5E9BF32}"/>
              </a:ext>
            </a:extLst>
          </p:cNvPr>
          <p:cNvSpPr>
            <a:spLocks noGrp="1"/>
          </p:cNvSpPr>
          <p:nvPr>
            <p:ph idx="1"/>
          </p:nvPr>
        </p:nvSpPr>
        <p:spPr>
          <a:xfrm>
            <a:off x="4976031" y="963877"/>
            <a:ext cx="6377769" cy="4930246"/>
          </a:xfrm>
        </p:spPr>
        <p:txBody>
          <a:bodyPr anchor="ctr">
            <a:normAutofit/>
          </a:bodyPr>
          <a:lstStyle/>
          <a:p>
            <a:r>
              <a:rPr lang="en-GB" dirty="0"/>
              <a:t>MARAC – Multi Agency Risk Assessment Conference.  These are victim focused case conferences for those at high risk.</a:t>
            </a:r>
          </a:p>
          <a:p>
            <a:endParaRPr lang="en-GB" sz="2400" dirty="0"/>
          </a:p>
        </p:txBody>
      </p:sp>
    </p:spTree>
    <p:extLst>
      <p:ext uri="{BB962C8B-B14F-4D97-AF65-F5344CB8AC3E}">
        <p14:creationId xmlns:p14="http://schemas.microsoft.com/office/powerpoint/2010/main" val="2922629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8D32FECF-2B08-4752-AE0C-42F351B0D7D7}"/>
              </a:ext>
            </a:extLst>
          </p:cNvPr>
          <p:cNvSpPr>
            <a:spLocks noGrp="1"/>
          </p:cNvSpPr>
          <p:nvPr>
            <p:ph type="title"/>
          </p:nvPr>
        </p:nvSpPr>
        <p:spPr>
          <a:xfrm>
            <a:off x="838200" y="963877"/>
            <a:ext cx="3494362" cy="4930246"/>
          </a:xfrm>
        </p:spPr>
        <p:txBody>
          <a:bodyPr>
            <a:normAutofit/>
          </a:bodyPr>
          <a:lstStyle/>
          <a:p>
            <a:r>
              <a:rPr lang="en-GB" sz="4000" dirty="0">
                <a:solidFill>
                  <a:schemeClr val="accent1"/>
                </a:solidFill>
              </a:rPr>
              <a:t>DVPN/O</a:t>
            </a: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500DE978-C715-4BD1-B1B5-04D9574BCAC9}"/>
              </a:ext>
            </a:extLst>
          </p:cNvPr>
          <p:cNvSpPr>
            <a:spLocks noGrp="1"/>
          </p:cNvSpPr>
          <p:nvPr>
            <p:ph idx="1"/>
          </p:nvPr>
        </p:nvSpPr>
        <p:spPr>
          <a:xfrm>
            <a:off x="4976031" y="963877"/>
            <a:ext cx="6377769" cy="4930246"/>
          </a:xfrm>
        </p:spPr>
        <p:txBody>
          <a:bodyPr anchor="ctr">
            <a:normAutofit/>
          </a:bodyPr>
          <a:lstStyle/>
          <a:p>
            <a:endParaRPr lang="en-GB" sz="2400" dirty="0"/>
          </a:p>
        </p:txBody>
      </p:sp>
    </p:spTree>
    <p:extLst>
      <p:ext uri="{BB962C8B-B14F-4D97-AF65-F5344CB8AC3E}">
        <p14:creationId xmlns:p14="http://schemas.microsoft.com/office/powerpoint/2010/main" val="1711944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44069375-A5EA-464F-8D8D-BD2BA6B27436}"/>
              </a:ext>
            </a:extLst>
          </p:cNvPr>
          <p:cNvSpPr>
            <a:spLocks noGrp="1"/>
          </p:cNvSpPr>
          <p:nvPr>
            <p:ph type="title"/>
          </p:nvPr>
        </p:nvSpPr>
        <p:spPr>
          <a:xfrm>
            <a:off x="838200" y="963877"/>
            <a:ext cx="3494362" cy="4930246"/>
          </a:xfrm>
        </p:spPr>
        <p:txBody>
          <a:bodyPr>
            <a:normAutofit/>
          </a:bodyPr>
          <a:lstStyle/>
          <a:p>
            <a:r>
              <a:rPr lang="en-GB" sz="4000" dirty="0">
                <a:solidFill>
                  <a:schemeClr val="accent1"/>
                </a:solidFill>
              </a:rPr>
              <a:t>How we are supporting Professional Learning and Development</a:t>
            </a: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F7979D56-A7DF-4531-926D-A2266E1BA28E}"/>
              </a:ext>
            </a:extLst>
          </p:cNvPr>
          <p:cNvSpPr>
            <a:spLocks noGrp="1"/>
          </p:cNvSpPr>
          <p:nvPr>
            <p:ph idx="1"/>
          </p:nvPr>
        </p:nvSpPr>
        <p:spPr>
          <a:xfrm>
            <a:off x="4976031" y="963877"/>
            <a:ext cx="6377769" cy="4930246"/>
          </a:xfrm>
        </p:spPr>
        <p:txBody>
          <a:bodyPr anchor="ctr">
            <a:normAutofit fontScale="92500"/>
          </a:bodyPr>
          <a:lstStyle/>
          <a:p>
            <a:r>
              <a:rPr lang="en-GB" sz="2400" dirty="0"/>
              <a:t>We would like to acknowledge that these times are unprecedented and anxiety provoking and thank all partners for the hard work you are doing. </a:t>
            </a:r>
          </a:p>
          <a:p>
            <a:r>
              <a:rPr lang="en-GB" sz="2400" dirty="0"/>
              <a:t>We reiterate it is also a time to take care of yourself as well as others.</a:t>
            </a:r>
          </a:p>
          <a:p>
            <a:r>
              <a:rPr lang="en-GB" sz="2400" dirty="0"/>
              <a:t>We will continue to look for learning and development opportunities during this difficult time.</a:t>
            </a:r>
          </a:p>
          <a:p>
            <a:r>
              <a:rPr lang="en-GB" sz="2400" dirty="0"/>
              <a:t>We will focus this learning offer around </a:t>
            </a:r>
            <a:r>
              <a:rPr lang="en-GB" sz="2400" dirty="0" smtClean="0"/>
              <a:t>some of the Key themes from recent serious case reviews (rapid reviews</a:t>
            </a:r>
            <a:r>
              <a:rPr lang="en-GB" sz="2400" smtClean="0"/>
              <a:t>)/ Safeguarding </a:t>
            </a:r>
            <a:r>
              <a:rPr lang="en-GB" sz="2400" dirty="0" smtClean="0"/>
              <a:t>adult reviews</a:t>
            </a:r>
            <a:endParaRPr lang="en-GB" sz="2400" dirty="0"/>
          </a:p>
          <a:p>
            <a:r>
              <a:rPr lang="en-GB" sz="2400" dirty="0"/>
              <a:t>If anyone has </a:t>
            </a:r>
            <a:r>
              <a:rPr lang="en-GB" sz="2400" dirty="0" smtClean="0"/>
              <a:t>additional learning </a:t>
            </a:r>
            <a:r>
              <a:rPr lang="en-GB" sz="2400" dirty="0"/>
              <a:t>resources around </a:t>
            </a:r>
            <a:r>
              <a:rPr lang="en-GB" sz="2400" dirty="0" smtClean="0"/>
              <a:t>the themes we cover </a:t>
            </a:r>
            <a:r>
              <a:rPr lang="en-GB" sz="2400" dirty="0"/>
              <a:t>please let us know and if appropriate we can include them.</a:t>
            </a:r>
          </a:p>
        </p:txBody>
      </p:sp>
    </p:spTree>
    <p:extLst>
      <p:ext uri="{BB962C8B-B14F-4D97-AF65-F5344CB8AC3E}">
        <p14:creationId xmlns:p14="http://schemas.microsoft.com/office/powerpoint/2010/main" val="33370373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C7641D6C-3292-4E2F-B9A3-465579974FA1}"/>
              </a:ext>
            </a:extLst>
          </p:cNvPr>
          <p:cNvSpPr>
            <a:spLocks noGrp="1"/>
          </p:cNvSpPr>
          <p:nvPr>
            <p:ph type="title"/>
          </p:nvPr>
        </p:nvSpPr>
        <p:spPr>
          <a:xfrm>
            <a:off x="838200" y="963877"/>
            <a:ext cx="3494362" cy="4930246"/>
          </a:xfrm>
        </p:spPr>
        <p:txBody>
          <a:bodyPr>
            <a:normAutofit/>
          </a:bodyPr>
          <a:lstStyle/>
          <a:p>
            <a:r>
              <a:rPr lang="en-GB" sz="4000" dirty="0">
                <a:solidFill>
                  <a:schemeClr val="accent1"/>
                </a:solidFill>
              </a:rPr>
              <a:t>DVPN/O</a:t>
            </a: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E198E347-EA65-4E20-9920-B95775DA6BEA}"/>
              </a:ext>
            </a:extLst>
          </p:cNvPr>
          <p:cNvSpPr>
            <a:spLocks noGrp="1"/>
          </p:cNvSpPr>
          <p:nvPr>
            <p:ph idx="1"/>
          </p:nvPr>
        </p:nvSpPr>
        <p:spPr>
          <a:xfrm>
            <a:off x="4976031" y="963877"/>
            <a:ext cx="6377769" cy="4930246"/>
          </a:xfrm>
        </p:spPr>
        <p:txBody>
          <a:bodyPr anchor="ctr">
            <a:normAutofit/>
          </a:bodyPr>
          <a:lstStyle/>
          <a:p>
            <a:r>
              <a:rPr lang="en-GB" sz="2400" dirty="0"/>
              <a:t>DVPO – Domestic Violence Protection Order – DVPOs can be used to provide immediate protection to a victim where there is not enough evidence to charge an alleged perpetrator and provide protection to victims via bail conditions.  A DVPO can last up to 28 days, during which time the perpetrator can be prevented from having contact with the victim.</a:t>
            </a:r>
          </a:p>
          <a:p>
            <a:r>
              <a:rPr lang="en-GB" sz="2400" dirty="0"/>
              <a:t>Did you know that Greater Manchester was one of the initial pilot areas for this intervention?</a:t>
            </a:r>
          </a:p>
          <a:p>
            <a:endParaRPr lang="en-GB" sz="2400" dirty="0"/>
          </a:p>
        </p:txBody>
      </p:sp>
    </p:spTree>
    <p:extLst>
      <p:ext uri="{BB962C8B-B14F-4D97-AF65-F5344CB8AC3E}">
        <p14:creationId xmlns:p14="http://schemas.microsoft.com/office/powerpoint/2010/main" val="2758023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1DEB340D-90B8-43DB-935E-A580A0376506}"/>
              </a:ext>
            </a:extLst>
          </p:cNvPr>
          <p:cNvSpPr>
            <a:spLocks noGrp="1"/>
          </p:cNvSpPr>
          <p:nvPr>
            <p:ph type="title"/>
          </p:nvPr>
        </p:nvSpPr>
        <p:spPr>
          <a:xfrm>
            <a:off x="838200" y="963877"/>
            <a:ext cx="3494362" cy="4930246"/>
          </a:xfrm>
        </p:spPr>
        <p:txBody>
          <a:bodyPr>
            <a:normAutofit/>
          </a:bodyPr>
          <a:lstStyle/>
          <a:p>
            <a:r>
              <a:rPr lang="en-GB" sz="4000" dirty="0">
                <a:solidFill>
                  <a:schemeClr val="accent1"/>
                </a:solidFill>
              </a:rPr>
              <a:t>Clare’s Law</a:t>
            </a: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D3A37ABF-F6EA-40D7-9CBA-F1F0378D495F}"/>
              </a:ext>
            </a:extLst>
          </p:cNvPr>
          <p:cNvSpPr>
            <a:spLocks noGrp="1"/>
          </p:cNvSpPr>
          <p:nvPr>
            <p:ph idx="1"/>
          </p:nvPr>
        </p:nvSpPr>
        <p:spPr>
          <a:xfrm>
            <a:off x="4976031" y="963877"/>
            <a:ext cx="6377769" cy="4930246"/>
          </a:xfrm>
        </p:spPr>
        <p:txBody>
          <a:bodyPr anchor="ctr">
            <a:normAutofit/>
          </a:bodyPr>
          <a:lstStyle/>
          <a:p>
            <a:endParaRPr lang="en-GB" sz="2400"/>
          </a:p>
        </p:txBody>
      </p:sp>
    </p:spTree>
    <p:extLst>
      <p:ext uri="{BB962C8B-B14F-4D97-AF65-F5344CB8AC3E}">
        <p14:creationId xmlns:p14="http://schemas.microsoft.com/office/powerpoint/2010/main" val="36769591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1B327131-1026-490B-B376-52D009670847}"/>
              </a:ext>
            </a:extLst>
          </p:cNvPr>
          <p:cNvSpPr>
            <a:spLocks noGrp="1"/>
          </p:cNvSpPr>
          <p:nvPr>
            <p:ph type="title"/>
          </p:nvPr>
        </p:nvSpPr>
        <p:spPr>
          <a:xfrm>
            <a:off x="838200" y="963877"/>
            <a:ext cx="3494362" cy="4930246"/>
          </a:xfrm>
        </p:spPr>
        <p:txBody>
          <a:bodyPr>
            <a:normAutofit/>
          </a:bodyPr>
          <a:lstStyle/>
          <a:p>
            <a:r>
              <a:rPr lang="en-GB" sz="4000" dirty="0">
                <a:solidFill>
                  <a:schemeClr val="accent1"/>
                </a:solidFill>
              </a:rPr>
              <a:t>Clare’s Law</a:t>
            </a: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DFF809DC-B4E8-4997-ABC0-12F9C78230F2}"/>
              </a:ext>
            </a:extLst>
          </p:cNvPr>
          <p:cNvSpPr>
            <a:spLocks noGrp="1"/>
          </p:cNvSpPr>
          <p:nvPr>
            <p:ph idx="1"/>
          </p:nvPr>
        </p:nvSpPr>
        <p:spPr>
          <a:xfrm>
            <a:off x="4976031" y="963877"/>
            <a:ext cx="6377769" cy="4930246"/>
          </a:xfrm>
        </p:spPr>
        <p:txBody>
          <a:bodyPr anchor="ctr">
            <a:normAutofit/>
          </a:bodyPr>
          <a:lstStyle/>
          <a:p>
            <a:r>
              <a:rPr lang="en-GB" sz="2400" dirty="0"/>
              <a:t>CLARE’S LAW – A mechanism to make enquiries about an individual whom you are in a relationship with, or who is in a relationship with someone you know and there is concern that the individual may be abusive.</a:t>
            </a:r>
          </a:p>
          <a:p>
            <a:r>
              <a:rPr lang="en-GB" sz="2400" dirty="0">
                <a:hlinkClick r:id="rId2"/>
              </a:rPr>
              <a:t>https://www.gmp.police.uk/advice/advice-and-information/daa/domestic-abuse/alpha/request-information-under-clares-law/</a:t>
            </a:r>
            <a:endParaRPr lang="en-GB" sz="2400" dirty="0"/>
          </a:p>
          <a:p>
            <a:endParaRPr lang="en-GB" sz="2400" dirty="0"/>
          </a:p>
          <a:p>
            <a:endParaRPr lang="en-GB" sz="2400" dirty="0"/>
          </a:p>
        </p:txBody>
      </p:sp>
    </p:spTree>
    <p:extLst>
      <p:ext uri="{BB962C8B-B14F-4D97-AF65-F5344CB8AC3E}">
        <p14:creationId xmlns:p14="http://schemas.microsoft.com/office/powerpoint/2010/main" val="11755441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1220EE8C-DD5C-43A8-8B52-1E91C27F329F}"/>
              </a:ext>
            </a:extLst>
          </p:cNvPr>
          <p:cNvSpPr>
            <a:spLocks noGrp="1"/>
          </p:cNvSpPr>
          <p:nvPr>
            <p:ph type="title"/>
          </p:nvPr>
        </p:nvSpPr>
        <p:spPr>
          <a:xfrm>
            <a:off x="838200" y="963877"/>
            <a:ext cx="3494362" cy="4930246"/>
          </a:xfrm>
        </p:spPr>
        <p:txBody>
          <a:bodyPr>
            <a:normAutofit/>
          </a:bodyPr>
          <a:lstStyle/>
          <a:p>
            <a:r>
              <a:rPr lang="en-GB" sz="4000" dirty="0">
                <a:solidFill>
                  <a:schemeClr val="accent1"/>
                </a:solidFill>
              </a:rPr>
              <a:t>Now let’s look at what we are remotely offering </a:t>
            </a: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5A7190F3-8C24-4156-8DBE-43FBD813FB2E}"/>
              </a:ext>
            </a:extLst>
          </p:cNvPr>
          <p:cNvSpPr>
            <a:spLocks noGrp="1"/>
          </p:cNvSpPr>
          <p:nvPr>
            <p:ph idx="1"/>
          </p:nvPr>
        </p:nvSpPr>
        <p:spPr>
          <a:xfrm>
            <a:off x="4976031" y="963877"/>
            <a:ext cx="6377769" cy="4930246"/>
          </a:xfrm>
        </p:spPr>
        <p:txBody>
          <a:bodyPr anchor="ctr">
            <a:normAutofit/>
          </a:bodyPr>
          <a:lstStyle/>
          <a:p>
            <a:pPr marL="0" indent="0">
              <a:buNone/>
            </a:pPr>
            <a:r>
              <a:rPr lang="en-GB" sz="2000" dirty="0"/>
              <a:t>If you visit the Partnership’s website </a:t>
            </a:r>
            <a:r>
              <a:rPr lang="en-GB" sz="2000" dirty="0" smtClean="0"/>
              <a:t>: </a:t>
            </a:r>
            <a:r>
              <a:rPr lang="en-GB" sz="2000" dirty="0" smtClean="0">
                <a:hlinkClick r:id="rId2"/>
              </a:rPr>
              <a:t>https</a:t>
            </a:r>
            <a:r>
              <a:rPr lang="en-GB" sz="2000" dirty="0">
                <a:hlinkClick r:id="rId2"/>
              </a:rPr>
              <a:t>://burysafeguardingpartnership.bury.gov.uk</a:t>
            </a:r>
            <a:r>
              <a:rPr lang="en-GB" sz="2000" dirty="0" smtClean="0">
                <a:hlinkClick r:id="rId2"/>
              </a:rPr>
              <a:t>/</a:t>
            </a:r>
            <a:endParaRPr lang="en-GB" sz="2000" dirty="0" smtClean="0"/>
          </a:p>
          <a:p>
            <a:pPr marL="0" indent="0">
              <a:buNone/>
            </a:pPr>
            <a:r>
              <a:rPr lang="en-GB" sz="2000" dirty="0" smtClean="0"/>
              <a:t>you </a:t>
            </a:r>
            <a:r>
              <a:rPr lang="en-GB" sz="2000" dirty="0"/>
              <a:t>will find the </a:t>
            </a:r>
            <a:r>
              <a:rPr lang="en-GB" sz="2000" dirty="0" smtClean="0"/>
              <a:t>following :</a:t>
            </a:r>
            <a:endParaRPr lang="en-GB" sz="2000" dirty="0"/>
          </a:p>
          <a:p>
            <a:r>
              <a:rPr lang="en-GB" sz="2000" dirty="0" smtClean="0"/>
              <a:t>links </a:t>
            </a:r>
            <a:r>
              <a:rPr lang="en-GB" sz="2000" dirty="0"/>
              <a:t>to specialist services and helplines. Familiarising yourself with helpline numbers and the content will really help learning and development, </a:t>
            </a:r>
            <a:r>
              <a:rPr lang="en-GB" sz="2000" dirty="0" smtClean="0"/>
              <a:t>and documents you can download for free</a:t>
            </a:r>
          </a:p>
          <a:p>
            <a:r>
              <a:rPr lang="en-GB" sz="2000" smtClean="0"/>
              <a:t>We </a:t>
            </a:r>
            <a:r>
              <a:rPr lang="en-GB" sz="2000" dirty="0"/>
              <a:t>have also included a YouTube link </a:t>
            </a:r>
            <a:r>
              <a:rPr lang="en-GB" sz="2000" dirty="0">
                <a:hlinkClick r:id="rId3"/>
              </a:rPr>
              <a:t>https://</a:t>
            </a:r>
            <a:r>
              <a:rPr lang="en-GB" sz="2000" dirty="0" smtClean="0">
                <a:hlinkClick r:id="rId3"/>
              </a:rPr>
              <a:t>www.youtube.com/watch?v=hC1pCi-GwGU</a:t>
            </a:r>
            <a:endParaRPr lang="en-GB" sz="2000" dirty="0" smtClean="0"/>
          </a:p>
          <a:p>
            <a:r>
              <a:rPr lang="en-GB" sz="2000" dirty="0" smtClean="0"/>
              <a:t>focusing </a:t>
            </a:r>
            <a:r>
              <a:rPr lang="en-GB" sz="2000" dirty="0"/>
              <a:t>on coercive control called ‘walking on eggs shells’, giving first account experiences of survivors.  Listening to survivor stories helps sensitise us to the plight of survivors. Believe it or not there are still a lot of myths and unhelpful attitudes about domestic abuse that can be barriers to effective working and engagement.</a:t>
            </a:r>
          </a:p>
        </p:txBody>
      </p:sp>
    </p:spTree>
    <p:extLst>
      <p:ext uri="{BB962C8B-B14F-4D97-AF65-F5344CB8AC3E}">
        <p14:creationId xmlns:p14="http://schemas.microsoft.com/office/powerpoint/2010/main" val="2374301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9B70E73E-F761-4CC8-95D7-1CBECF1B6D11}"/>
              </a:ext>
            </a:extLst>
          </p:cNvPr>
          <p:cNvSpPr>
            <a:spLocks noGrp="1"/>
          </p:cNvSpPr>
          <p:nvPr>
            <p:ph type="title"/>
          </p:nvPr>
        </p:nvSpPr>
        <p:spPr>
          <a:xfrm>
            <a:off x="838200" y="963877"/>
            <a:ext cx="3494362" cy="4930246"/>
          </a:xfrm>
        </p:spPr>
        <p:txBody>
          <a:bodyPr>
            <a:normAutofit/>
          </a:bodyPr>
          <a:lstStyle/>
          <a:p>
            <a:r>
              <a:rPr lang="en-GB" sz="4000" dirty="0">
                <a:solidFill>
                  <a:schemeClr val="accent1"/>
                </a:solidFill>
              </a:rPr>
              <a:t>Domestic abuse continued</a:t>
            </a: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22B4325E-A4AE-4FA0-8B39-C2584F95AC53}"/>
              </a:ext>
            </a:extLst>
          </p:cNvPr>
          <p:cNvSpPr>
            <a:spLocks noGrp="1"/>
          </p:cNvSpPr>
          <p:nvPr>
            <p:ph idx="1"/>
          </p:nvPr>
        </p:nvSpPr>
        <p:spPr>
          <a:xfrm>
            <a:off x="4976031" y="963877"/>
            <a:ext cx="6377769" cy="4930246"/>
          </a:xfrm>
        </p:spPr>
        <p:txBody>
          <a:bodyPr anchor="ctr">
            <a:normAutofit fontScale="92500" lnSpcReduction="10000"/>
          </a:bodyPr>
          <a:lstStyle/>
          <a:p>
            <a:r>
              <a:rPr lang="en-GB" sz="2000" dirty="0"/>
              <a:t>There is a link to the silent solutions way of alerting the police when a perpetrator/perpetrators may be present. This is an integral part of safety planning/emergency planning.  </a:t>
            </a:r>
            <a:r>
              <a:rPr lang="en-GB" sz="2000" dirty="0">
                <a:hlinkClick r:id="rId2"/>
              </a:rPr>
              <a:t>https://www.youtube.com/watch?v=Q-lwUzz8qJc</a:t>
            </a:r>
            <a:endParaRPr lang="en-GB" sz="2000" dirty="0"/>
          </a:p>
          <a:p>
            <a:r>
              <a:rPr lang="en-GB" sz="2000" dirty="0"/>
              <a:t>We would also encourage you to look at the bright sky app which is free to download from the App store.  Tips here are to practice with this app yourself so you are able to confidently show a victim/survivors how to use and disguise it on a phone.  This app also has a </a:t>
            </a:r>
            <a:r>
              <a:rPr lang="en-GB" sz="2000" dirty="0" smtClean="0"/>
              <a:t>lot </a:t>
            </a:r>
            <a:r>
              <a:rPr lang="en-GB" sz="2000" dirty="0"/>
              <a:t>of information that will support you as a professional. Please don’t advertise this app on public forums as the safety of people could be compromised</a:t>
            </a:r>
            <a:r>
              <a:rPr lang="en-GB" sz="2000" dirty="0" smtClean="0"/>
              <a:t>.</a:t>
            </a:r>
          </a:p>
          <a:p>
            <a:r>
              <a:rPr lang="en-GB" sz="2000" dirty="0" smtClean="0"/>
              <a:t>There is also the Hollie Guard App , this allows you to select contacts who can be made aware of your GPS loca</a:t>
            </a:r>
            <a:r>
              <a:rPr lang="en-GB" sz="2000" dirty="0" smtClean="0">
                <a:hlinkClick r:id="rId3"/>
              </a:rPr>
              <a:t>t</a:t>
            </a:r>
            <a:r>
              <a:rPr lang="en-GB" sz="2000" dirty="0" smtClean="0"/>
              <a:t>ion and has an inbuilt alarm that sounds when triggered. </a:t>
            </a:r>
            <a:r>
              <a:rPr lang="en-GB" sz="2000" dirty="0" smtClean="0">
                <a:hlinkClick r:id="rId3"/>
              </a:rPr>
              <a:t>https</a:t>
            </a:r>
            <a:r>
              <a:rPr lang="en-GB" sz="2000" dirty="0">
                <a:hlinkClick r:id="rId3"/>
              </a:rPr>
              <a:t>://hollieguard.com/</a:t>
            </a:r>
            <a:endParaRPr lang="en-GB" sz="2000" dirty="0"/>
          </a:p>
          <a:p>
            <a:r>
              <a:rPr lang="en-GB" sz="2000" dirty="0"/>
              <a:t>For older victims of domestic abuse who may not be tech savvy or have a phone, another safety planning approach may be more appropriate.</a:t>
            </a:r>
          </a:p>
        </p:txBody>
      </p:sp>
    </p:spTree>
    <p:extLst>
      <p:ext uri="{BB962C8B-B14F-4D97-AF65-F5344CB8AC3E}">
        <p14:creationId xmlns:p14="http://schemas.microsoft.com/office/powerpoint/2010/main" val="3964513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0C1172-C8AA-46EF-A118-11004671F958}"/>
              </a:ext>
            </a:extLst>
          </p:cNvPr>
          <p:cNvSpPr>
            <a:spLocks noGrp="1"/>
          </p:cNvSpPr>
          <p:nvPr>
            <p:ph type="title"/>
          </p:nvPr>
        </p:nvSpPr>
        <p:spPr>
          <a:xfrm>
            <a:off x="801098" y="1396289"/>
            <a:ext cx="6387102" cy="1325563"/>
          </a:xfrm>
        </p:spPr>
        <p:txBody>
          <a:bodyPr>
            <a:normAutofit/>
          </a:bodyPr>
          <a:lstStyle/>
          <a:p>
            <a:r>
              <a:rPr lang="en-GB" sz="4800" dirty="0"/>
              <a:t>What about the pets?</a:t>
            </a:r>
          </a:p>
        </p:txBody>
      </p:sp>
      <p:sp>
        <p:nvSpPr>
          <p:cNvPr id="3" name="Content Placeholder 2">
            <a:extLst>
              <a:ext uri="{FF2B5EF4-FFF2-40B4-BE49-F238E27FC236}">
                <a16:creationId xmlns="" xmlns:a16="http://schemas.microsoft.com/office/drawing/2014/main" id="{64C1C073-D557-4B49-B1CA-07A975547F4B}"/>
              </a:ext>
            </a:extLst>
          </p:cNvPr>
          <p:cNvSpPr>
            <a:spLocks noGrp="1"/>
          </p:cNvSpPr>
          <p:nvPr>
            <p:ph idx="1"/>
          </p:nvPr>
        </p:nvSpPr>
        <p:spPr>
          <a:xfrm>
            <a:off x="805542" y="2871982"/>
            <a:ext cx="6382657" cy="3181684"/>
          </a:xfrm>
        </p:spPr>
        <p:txBody>
          <a:bodyPr anchor="t">
            <a:normAutofit/>
          </a:bodyPr>
          <a:lstStyle/>
          <a:p>
            <a:pPr marL="0" indent="0">
              <a:buNone/>
            </a:pPr>
            <a:r>
              <a:rPr lang="en-GB" sz="2400" dirty="0"/>
              <a:t>Domestic abuse and animal abuse are often entwined.  The following link provides information about local pet fostering services:</a:t>
            </a:r>
          </a:p>
          <a:p>
            <a:pPr marL="0" indent="0">
              <a:buNone/>
            </a:pPr>
            <a:r>
              <a:rPr lang="en-GB" sz="2400" dirty="0">
                <a:hlinkClick r:id="rId2"/>
              </a:rPr>
              <a:t>https://www.endeavourproject.org.uk/leaflets/PFK_lvng_vlnt_men_lflt.pdf</a:t>
            </a: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1800" dirty="0"/>
          </a:p>
          <a:p>
            <a:endParaRPr lang="en-GB" sz="1800" dirty="0"/>
          </a:p>
        </p:txBody>
      </p:sp>
      <p:sp>
        <p:nvSpPr>
          <p:cNvPr id="30" name="Rectangle 25">
            <a:extLst>
              <a:ext uri="{FF2B5EF4-FFF2-40B4-BE49-F238E27FC236}">
                <a16:creationId xmlns="" xmlns:a16="http://schemas.microsoft.com/office/drawing/2014/main" id="{61445B8C-D724-4F73-AB77-3CCE4E822C9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534655" y="20963"/>
            <a:ext cx="4657345" cy="6816065"/>
          </a:xfrm>
          <a:prstGeom prst="rect">
            <a:avLst/>
          </a:prstGeom>
          <a:solidFill>
            <a:schemeClr val="bg1">
              <a:lumMod val="95000"/>
              <a:lumOff val="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 xmlns:a16="http://schemas.microsoft.com/office/drawing/2014/main" id="{647EE530-1D39-4813-9624-DCE2BA0099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0905" y="342696"/>
            <a:ext cx="3842340" cy="2779875"/>
          </a:xfrm>
          <a:prstGeom prst="rect">
            <a:avLst/>
          </a:prstGeom>
        </p:spPr>
      </p:pic>
      <p:cxnSp>
        <p:nvCxnSpPr>
          <p:cNvPr id="31" name="Straight Connector 27">
            <a:extLst>
              <a:ext uri="{FF2B5EF4-FFF2-40B4-BE49-F238E27FC236}">
                <a16:creationId xmlns="" xmlns:a16="http://schemas.microsoft.com/office/drawing/2014/main" id="{99905336-A7CD-4C75-9E77-C704674F404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9073347" y="3429000"/>
            <a:ext cx="1597456" cy="0"/>
          </a:xfrm>
          <a:prstGeom prst="line">
            <a:avLst/>
          </a:prstGeom>
          <a:ln w="50800">
            <a:solidFill>
              <a:schemeClr val="bg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 xmlns:a16="http://schemas.microsoft.com/office/drawing/2014/main" id="{301F7534-622D-4EBD-A40E-5548CA1D94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00588" y="3735414"/>
            <a:ext cx="2742973" cy="2779874"/>
          </a:xfrm>
          <a:prstGeom prst="rect">
            <a:avLst/>
          </a:prstGeom>
        </p:spPr>
      </p:pic>
    </p:spTree>
    <p:extLst>
      <p:ext uri="{BB962C8B-B14F-4D97-AF65-F5344CB8AC3E}">
        <p14:creationId xmlns:p14="http://schemas.microsoft.com/office/powerpoint/2010/main" val="4219583"/>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 xmlns:a16="http://schemas.microsoft.com/office/drawing/2014/main" id="{B0792D4F-247E-46FE-85FC-881DEFA41D9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88952" cy="68580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 xmlns:a16="http://schemas.microsoft.com/office/drawing/2014/main" id="{7E072F69-228F-4998-8328-9E7FF147D176}"/>
              </a:ext>
            </a:extLst>
          </p:cNvPr>
          <p:cNvSpPr>
            <a:spLocks noGrp="1"/>
          </p:cNvSpPr>
          <p:nvPr>
            <p:ph type="title"/>
          </p:nvPr>
        </p:nvSpPr>
        <p:spPr>
          <a:xfrm>
            <a:off x="836883" y="437320"/>
            <a:ext cx="4892040" cy="909059"/>
          </a:xfrm>
        </p:spPr>
        <p:txBody>
          <a:bodyPr anchor="b">
            <a:normAutofit/>
          </a:bodyPr>
          <a:lstStyle/>
          <a:p>
            <a:r>
              <a:rPr lang="en-GB" sz="4000" dirty="0"/>
              <a:t>E-learning</a:t>
            </a:r>
          </a:p>
        </p:txBody>
      </p:sp>
      <p:sp>
        <p:nvSpPr>
          <p:cNvPr id="3" name="Content Placeholder 2">
            <a:extLst>
              <a:ext uri="{FF2B5EF4-FFF2-40B4-BE49-F238E27FC236}">
                <a16:creationId xmlns="" xmlns:a16="http://schemas.microsoft.com/office/drawing/2014/main" id="{DFD671A4-779E-4E51-AF52-CE53BB5DCAF1}"/>
              </a:ext>
            </a:extLst>
          </p:cNvPr>
          <p:cNvSpPr>
            <a:spLocks noGrp="1"/>
          </p:cNvSpPr>
          <p:nvPr>
            <p:ph idx="1"/>
          </p:nvPr>
        </p:nvSpPr>
        <p:spPr>
          <a:xfrm>
            <a:off x="836883" y="1527312"/>
            <a:ext cx="4892040" cy="4900382"/>
          </a:xfrm>
        </p:spPr>
        <p:txBody>
          <a:bodyPr anchor="t">
            <a:normAutofit/>
          </a:bodyPr>
          <a:lstStyle/>
          <a:p>
            <a:r>
              <a:rPr lang="en-GB" sz="2600" dirty="0"/>
              <a:t>Council staff can access a free e-learning module looking at </a:t>
            </a:r>
            <a:r>
              <a:rPr lang="en-GB" sz="2600" dirty="0" smtClean="0"/>
              <a:t>Domestic abuse which can be found at :</a:t>
            </a:r>
          </a:p>
          <a:p>
            <a:r>
              <a:rPr lang="en-GB" sz="2600" dirty="0" smtClean="0">
                <a:hlinkClick r:id="rId2"/>
              </a:rPr>
              <a:t>https</a:t>
            </a:r>
            <a:r>
              <a:rPr lang="en-GB" sz="2600" dirty="0">
                <a:hlinkClick r:id="rId2"/>
              </a:rPr>
              <a:t>://</a:t>
            </a:r>
            <a:r>
              <a:rPr lang="en-GB" sz="2600" dirty="0" smtClean="0">
                <a:hlinkClick r:id="rId2"/>
              </a:rPr>
              <a:t>buryc.melearning.university/course_centre</a:t>
            </a:r>
            <a:endParaRPr lang="en-GB" sz="2600" dirty="0" smtClean="0"/>
          </a:p>
          <a:p>
            <a:r>
              <a:rPr lang="en-GB" sz="2600" dirty="0" smtClean="0"/>
              <a:t>With </a:t>
            </a:r>
            <a:r>
              <a:rPr lang="en-GB" sz="2600" dirty="0"/>
              <a:t>any resource we </a:t>
            </a:r>
            <a:r>
              <a:rPr lang="en-GB" sz="2600" dirty="0" smtClean="0"/>
              <a:t>also </a:t>
            </a:r>
            <a:r>
              <a:rPr lang="en-GB" sz="2600" dirty="0"/>
              <a:t>suggest you take a good look to ensure it meets the needs of your client</a:t>
            </a:r>
            <a:r>
              <a:rPr lang="en-GB" sz="2600" dirty="0" smtClean="0"/>
              <a:t>.</a:t>
            </a:r>
          </a:p>
          <a:p>
            <a:pPr marL="0" indent="0">
              <a:buNone/>
            </a:pPr>
            <a:endParaRPr lang="en-GB" sz="2600" dirty="0"/>
          </a:p>
          <a:p>
            <a:pPr marL="0" indent="0">
              <a:buNone/>
            </a:pPr>
            <a:r>
              <a:rPr lang="en-GB" sz="1000" dirty="0" smtClean="0"/>
              <a:t>Acknowledgements –Pauline Baker/ </a:t>
            </a:r>
            <a:r>
              <a:rPr lang="en-GB" sz="1000" smtClean="0"/>
              <a:t>Catherine Lawler</a:t>
            </a:r>
            <a:endParaRPr lang="en-GB" sz="1000" dirty="0"/>
          </a:p>
          <a:p>
            <a:endParaRPr lang="en-GB" sz="2000" dirty="0"/>
          </a:p>
        </p:txBody>
      </p:sp>
      <p:cxnSp>
        <p:nvCxnSpPr>
          <p:cNvPr id="15" name="Straight Connector 11">
            <a:extLst>
              <a:ext uri="{FF2B5EF4-FFF2-40B4-BE49-F238E27FC236}">
                <a16:creationId xmlns="" xmlns:a16="http://schemas.microsoft.com/office/drawing/2014/main" id="{749A7284-D010-4ACB-A08A-FC3C3689B5E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6238597" y="1417320"/>
            <a:ext cx="0" cy="402336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 xmlns:a16="http://schemas.microsoft.com/office/drawing/2014/main" id="{27897EC7-DE35-429A-A5C1-644D5333E9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8272" y="1797565"/>
            <a:ext cx="5025525" cy="3272014"/>
          </a:xfrm>
          <a:prstGeom prst="rect">
            <a:avLst/>
          </a:prstGeom>
        </p:spPr>
      </p:pic>
    </p:spTree>
    <p:extLst>
      <p:ext uri="{BB962C8B-B14F-4D97-AF65-F5344CB8AC3E}">
        <p14:creationId xmlns:p14="http://schemas.microsoft.com/office/powerpoint/2010/main" val="340906692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EEEE604C-9B51-446F-848F-B848E62FB007}"/>
              </a:ext>
            </a:extLst>
          </p:cNvPr>
          <p:cNvSpPr>
            <a:spLocks noGrp="1"/>
          </p:cNvSpPr>
          <p:nvPr>
            <p:ph type="title"/>
          </p:nvPr>
        </p:nvSpPr>
        <p:spPr>
          <a:xfrm>
            <a:off x="838200" y="963877"/>
            <a:ext cx="3494362" cy="4930246"/>
          </a:xfrm>
        </p:spPr>
        <p:txBody>
          <a:bodyPr>
            <a:normAutofit/>
          </a:bodyPr>
          <a:lstStyle/>
          <a:p>
            <a:r>
              <a:rPr lang="en-GB" sz="4000" dirty="0" smtClean="0">
                <a:solidFill>
                  <a:schemeClr val="accent1"/>
                </a:solidFill>
              </a:rPr>
              <a:t>Some Key themes from :</a:t>
            </a:r>
            <a:br>
              <a:rPr lang="en-GB" sz="4000" dirty="0" smtClean="0">
                <a:solidFill>
                  <a:schemeClr val="accent1"/>
                </a:solidFill>
              </a:rPr>
            </a:br>
            <a:r>
              <a:rPr lang="en-GB" sz="4000" dirty="0" smtClean="0">
                <a:solidFill>
                  <a:schemeClr val="accent1"/>
                </a:solidFill>
              </a:rPr>
              <a:t>Child reviews</a:t>
            </a:r>
            <a:endParaRPr lang="en-GB" sz="4000" dirty="0">
              <a:solidFill>
                <a:schemeClr val="accent1"/>
              </a:solidFill>
            </a:endParaRPr>
          </a:p>
        </p:txBody>
      </p:sp>
      <p:cxnSp>
        <p:nvCxnSpPr>
          <p:cNvPr id="19" name="Straight Connector 18">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64BA30BD-39EB-4F41-A941-9188B4D2EC5C}"/>
              </a:ext>
            </a:extLst>
          </p:cNvPr>
          <p:cNvSpPr>
            <a:spLocks noGrp="1"/>
          </p:cNvSpPr>
          <p:nvPr>
            <p:ph idx="1"/>
          </p:nvPr>
        </p:nvSpPr>
        <p:spPr>
          <a:xfrm>
            <a:off x="4976031" y="963877"/>
            <a:ext cx="6377769" cy="4930246"/>
          </a:xfrm>
        </p:spPr>
        <p:txBody>
          <a:bodyPr anchor="ctr">
            <a:normAutofit/>
          </a:bodyPr>
          <a:lstStyle/>
          <a:p>
            <a:r>
              <a:rPr lang="en-GB" sz="3200" dirty="0" smtClean="0"/>
              <a:t>Domestic </a:t>
            </a:r>
            <a:r>
              <a:rPr lang="en-GB" sz="3200" dirty="0"/>
              <a:t>abuse </a:t>
            </a:r>
          </a:p>
          <a:p>
            <a:r>
              <a:rPr lang="en-GB" sz="3200" dirty="0" smtClean="0"/>
              <a:t>Lack of information sharing</a:t>
            </a:r>
            <a:endParaRPr lang="en-GB" sz="3200" dirty="0"/>
          </a:p>
          <a:p>
            <a:r>
              <a:rPr lang="en-GB" sz="3200" dirty="0"/>
              <a:t>The child's lived experience</a:t>
            </a:r>
          </a:p>
          <a:p>
            <a:endParaRPr lang="en-GB" sz="3200" dirty="0"/>
          </a:p>
        </p:txBody>
      </p:sp>
    </p:spTree>
    <p:extLst>
      <p:ext uri="{BB962C8B-B14F-4D97-AF65-F5344CB8AC3E}">
        <p14:creationId xmlns:p14="http://schemas.microsoft.com/office/powerpoint/2010/main" val="367364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Let us look at -</a:t>
            </a:r>
            <a:endParaRPr lang="en-GB" dirty="0"/>
          </a:p>
        </p:txBody>
      </p:sp>
      <p:sp>
        <p:nvSpPr>
          <p:cNvPr id="3" name="Content Placeholder 2"/>
          <p:cNvSpPr>
            <a:spLocks noGrp="1"/>
          </p:cNvSpPr>
          <p:nvPr>
            <p:ph idx="1"/>
          </p:nvPr>
        </p:nvSpPr>
        <p:spPr/>
        <p:txBody>
          <a:bodyPr>
            <a:normAutofit/>
          </a:bodyPr>
          <a:lstStyle/>
          <a:p>
            <a:pPr marL="0" indent="0" algn="ctr">
              <a:buNone/>
            </a:pPr>
            <a:endParaRPr lang="en-GB" sz="5400" dirty="0" smtClean="0"/>
          </a:p>
          <a:p>
            <a:pPr marL="0" indent="0" algn="ctr">
              <a:buNone/>
            </a:pPr>
            <a:endParaRPr lang="en-GB" sz="5400" dirty="0"/>
          </a:p>
          <a:p>
            <a:pPr marL="0" indent="0" algn="ctr">
              <a:buNone/>
            </a:pPr>
            <a:r>
              <a:rPr lang="en-GB" sz="5400" dirty="0" smtClean="0">
                <a:latin typeface="+mj-lt"/>
              </a:rPr>
              <a:t>DOMESTIC ABUSE</a:t>
            </a:r>
            <a:endParaRPr lang="en-GB" sz="5400" dirty="0">
              <a:latin typeface="+mj-lt"/>
            </a:endParaRPr>
          </a:p>
        </p:txBody>
      </p:sp>
    </p:spTree>
    <p:extLst>
      <p:ext uri="{BB962C8B-B14F-4D97-AF65-F5344CB8AC3E}">
        <p14:creationId xmlns:p14="http://schemas.microsoft.com/office/powerpoint/2010/main" val="3630282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 xmlns:a16="http://schemas.microsoft.com/office/drawing/2014/main" id="{B0792D4F-247E-46FE-85FC-881DEFA41D9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 xmlns:a16="http://schemas.microsoft.com/office/drawing/2014/main" id="{797B3AE5-8E3A-4079-A2C0-3B7F1A577F5A}"/>
              </a:ext>
            </a:extLst>
          </p:cNvPr>
          <p:cNvSpPr>
            <a:spLocks noGrp="1"/>
          </p:cNvSpPr>
          <p:nvPr>
            <p:ph type="title"/>
          </p:nvPr>
        </p:nvSpPr>
        <p:spPr>
          <a:xfrm>
            <a:off x="841248" y="713232"/>
            <a:ext cx="5157216" cy="1197864"/>
          </a:xfrm>
        </p:spPr>
        <p:txBody>
          <a:bodyPr>
            <a:normAutofit/>
          </a:bodyPr>
          <a:lstStyle/>
          <a:p>
            <a:r>
              <a:rPr lang="en-GB" dirty="0"/>
              <a:t>Quick Quiz</a:t>
            </a:r>
          </a:p>
        </p:txBody>
      </p:sp>
      <p:cxnSp>
        <p:nvCxnSpPr>
          <p:cNvPr id="30" name="Straight Connector 29">
            <a:extLst>
              <a:ext uri="{FF2B5EF4-FFF2-40B4-BE49-F238E27FC236}">
                <a16:creationId xmlns="" xmlns:a16="http://schemas.microsoft.com/office/drawing/2014/main" id="{CE272F12-AF86-441A-BC1B-C014BBBF85B5}"/>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V="1">
            <a:off x="475488" y="822960"/>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23" name="Content Placeholder 8">
            <a:extLst>
              <a:ext uri="{FF2B5EF4-FFF2-40B4-BE49-F238E27FC236}">
                <a16:creationId xmlns="" xmlns:a16="http://schemas.microsoft.com/office/drawing/2014/main" id="{E752A72A-BC0B-437C-A91B-CC90559BE3FE}"/>
              </a:ext>
            </a:extLst>
          </p:cNvPr>
          <p:cNvSpPr>
            <a:spLocks noGrp="1"/>
          </p:cNvSpPr>
          <p:nvPr>
            <p:ph idx="1"/>
          </p:nvPr>
        </p:nvSpPr>
        <p:spPr>
          <a:xfrm>
            <a:off x="841248" y="2602793"/>
            <a:ext cx="5157216" cy="1652415"/>
          </a:xfrm>
        </p:spPr>
        <p:txBody>
          <a:bodyPr anchor="t">
            <a:normAutofit/>
          </a:bodyPr>
          <a:lstStyle/>
          <a:p>
            <a:r>
              <a:rPr lang="en-US" sz="2400" dirty="0"/>
              <a:t>There are three </a:t>
            </a:r>
            <a:r>
              <a:rPr lang="en-US" sz="2400" dirty="0" smtClean="0"/>
              <a:t>questions </a:t>
            </a:r>
            <a:r>
              <a:rPr lang="en-US" sz="2400" dirty="0"/>
              <a:t>for you to answer in this quick quiz, the answer will be on the next slide.  Try not to peep.</a:t>
            </a:r>
          </a:p>
        </p:txBody>
      </p:sp>
      <p:pic>
        <p:nvPicPr>
          <p:cNvPr id="5" name="Content Placeholder 4">
            <a:extLst>
              <a:ext uri="{FF2B5EF4-FFF2-40B4-BE49-F238E27FC236}">
                <a16:creationId xmlns="" xmlns:a16="http://schemas.microsoft.com/office/drawing/2014/main" id="{92DA3C62-A15E-4C84-BE17-28BDEBBB4787}"/>
              </a:ext>
            </a:extLst>
          </p:cNvPr>
          <p:cNvPicPr>
            <a:picLocks noChangeAspect="1"/>
          </p:cNvPicPr>
          <p:nvPr/>
        </p:nvPicPr>
        <p:blipFill rotWithShape="1">
          <a:blip r:embed="rId2">
            <a:extLst>
              <a:ext uri="{28A0092B-C50C-407E-A947-70E740481C1C}">
                <a14:useLocalDpi xmlns:a14="http://schemas.microsoft.com/office/drawing/2010/main" val="0"/>
              </a:ext>
            </a:extLst>
          </a:blip>
          <a:srcRect l="9688" r="10175" b="-2"/>
          <a:stretch/>
        </p:blipFill>
        <p:spPr>
          <a:xfrm>
            <a:off x="6456464" y="1737360"/>
            <a:ext cx="4945964" cy="3798158"/>
          </a:xfrm>
          <a:prstGeom prst="rect">
            <a:avLst/>
          </a:prstGeom>
        </p:spPr>
      </p:pic>
    </p:spTree>
    <p:extLst>
      <p:ext uri="{BB962C8B-B14F-4D97-AF65-F5344CB8AC3E}">
        <p14:creationId xmlns:p14="http://schemas.microsoft.com/office/powerpoint/2010/main" val="199462566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D250E327-F55C-454A-9687-0B17EAD937E0}"/>
              </a:ext>
            </a:extLst>
          </p:cNvPr>
          <p:cNvSpPr>
            <a:spLocks noGrp="1"/>
          </p:cNvSpPr>
          <p:nvPr>
            <p:ph type="title"/>
          </p:nvPr>
        </p:nvSpPr>
        <p:spPr>
          <a:xfrm>
            <a:off x="838200" y="963877"/>
            <a:ext cx="3494362" cy="4930246"/>
          </a:xfrm>
        </p:spPr>
        <p:txBody>
          <a:bodyPr>
            <a:normAutofit/>
          </a:bodyPr>
          <a:lstStyle/>
          <a:p>
            <a:r>
              <a:rPr lang="en-GB" sz="4000" dirty="0">
                <a:solidFill>
                  <a:schemeClr val="accent1"/>
                </a:solidFill>
              </a:rPr>
              <a:t>Quick Quiz</a:t>
            </a: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1A49DF8B-F031-42FB-959E-0DCC923FD388}"/>
              </a:ext>
            </a:extLst>
          </p:cNvPr>
          <p:cNvSpPr>
            <a:spLocks noGrp="1"/>
          </p:cNvSpPr>
          <p:nvPr>
            <p:ph idx="1"/>
          </p:nvPr>
        </p:nvSpPr>
        <p:spPr>
          <a:xfrm>
            <a:off x="4976031" y="963877"/>
            <a:ext cx="6377769" cy="4930246"/>
          </a:xfrm>
        </p:spPr>
        <p:txBody>
          <a:bodyPr anchor="ctr">
            <a:normAutofit/>
          </a:bodyPr>
          <a:lstStyle/>
          <a:p>
            <a:pPr marL="0" indent="0">
              <a:buNone/>
            </a:pPr>
            <a:r>
              <a:rPr lang="en-GB" sz="3200" dirty="0"/>
              <a:t>There is a call to the police about domestic abuse in the UK every</a:t>
            </a:r>
          </a:p>
          <a:p>
            <a:r>
              <a:rPr lang="en-GB" sz="3200" dirty="0"/>
              <a:t>A. 5 minutes</a:t>
            </a:r>
          </a:p>
          <a:p>
            <a:r>
              <a:rPr lang="en-GB" sz="3200" dirty="0"/>
              <a:t>B. 10 minutes</a:t>
            </a:r>
          </a:p>
          <a:p>
            <a:r>
              <a:rPr lang="en-GB" sz="3200" dirty="0"/>
              <a:t>C. 3 minutes </a:t>
            </a:r>
          </a:p>
          <a:p>
            <a:r>
              <a:rPr lang="en-GB" sz="3200" dirty="0"/>
              <a:t>D. 30 seconds</a:t>
            </a:r>
            <a:endParaRPr lang="en-GB" sz="2400" dirty="0"/>
          </a:p>
        </p:txBody>
      </p:sp>
    </p:spTree>
    <p:extLst>
      <p:ext uri="{BB962C8B-B14F-4D97-AF65-F5344CB8AC3E}">
        <p14:creationId xmlns:p14="http://schemas.microsoft.com/office/powerpoint/2010/main" val="3932824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A6CC7B8D-3825-4B92-BF13-9467BB1D9FC4}"/>
              </a:ext>
            </a:extLst>
          </p:cNvPr>
          <p:cNvSpPr>
            <a:spLocks noGrp="1"/>
          </p:cNvSpPr>
          <p:nvPr>
            <p:ph type="title"/>
          </p:nvPr>
        </p:nvSpPr>
        <p:spPr>
          <a:xfrm>
            <a:off x="838200" y="963877"/>
            <a:ext cx="3494362" cy="4930246"/>
          </a:xfrm>
        </p:spPr>
        <p:txBody>
          <a:bodyPr>
            <a:normAutofit/>
          </a:bodyPr>
          <a:lstStyle/>
          <a:p>
            <a:r>
              <a:rPr lang="en-GB" sz="4000" dirty="0">
                <a:solidFill>
                  <a:schemeClr val="accent1"/>
                </a:solidFill>
              </a:rPr>
              <a:t>Answer</a:t>
            </a:r>
          </a:p>
        </p:txBody>
      </p:sp>
      <p:cxnSp>
        <p:nvCxnSpPr>
          <p:cNvPr id="17" name="Straight Connector 16">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76EFA513-953B-4915-BF0E-8B0C24099A47}"/>
              </a:ext>
            </a:extLst>
          </p:cNvPr>
          <p:cNvSpPr>
            <a:spLocks noGrp="1"/>
          </p:cNvSpPr>
          <p:nvPr>
            <p:ph idx="1"/>
          </p:nvPr>
        </p:nvSpPr>
        <p:spPr>
          <a:xfrm>
            <a:off x="4976031" y="963877"/>
            <a:ext cx="6377769" cy="4930246"/>
          </a:xfrm>
        </p:spPr>
        <p:txBody>
          <a:bodyPr anchor="ctr">
            <a:normAutofit/>
          </a:bodyPr>
          <a:lstStyle/>
          <a:p>
            <a:pPr marL="0" indent="0">
              <a:buNone/>
            </a:pPr>
            <a:r>
              <a:rPr lang="en-GB" dirty="0"/>
              <a:t>D. 30 seconds</a:t>
            </a:r>
          </a:p>
          <a:p>
            <a:endParaRPr lang="en-GB" sz="2400" dirty="0"/>
          </a:p>
          <a:p>
            <a:r>
              <a:rPr lang="en-GB" dirty="0">
                <a:hlinkClick r:id="rId2"/>
              </a:rPr>
              <a:t>https://www.refuge.org.uk/get-help-now/phone-the-helpline/</a:t>
            </a:r>
            <a:endParaRPr lang="en-GB" dirty="0"/>
          </a:p>
          <a:p>
            <a:endParaRPr lang="en-GB" dirty="0"/>
          </a:p>
          <a:p>
            <a:r>
              <a:rPr lang="en-GB" dirty="0">
                <a:hlinkClick r:id="rId3"/>
              </a:rPr>
              <a:t>https://safelives.org.uk/news-views/domestic-abuse-and-covid-19</a:t>
            </a:r>
            <a:endParaRPr lang="en-GB" dirty="0"/>
          </a:p>
          <a:p>
            <a:endParaRPr lang="en-GB" sz="2400" dirty="0"/>
          </a:p>
          <a:p>
            <a:endParaRPr lang="en-GB" sz="2400" dirty="0"/>
          </a:p>
          <a:p>
            <a:endParaRPr lang="en-GB" sz="2400" dirty="0"/>
          </a:p>
          <a:p>
            <a:endParaRPr lang="en-GB" sz="2400" dirty="0"/>
          </a:p>
        </p:txBody>
      </p:sp>
    </p:spTree>
    <p:extLst>
      <p:ext uri="{BB962C8B-B14F-4D97-AF65-F5344CB8AC3E}">
        <p14:creationId xmlns:p14="http://schemas.microsoft.com/office/powerpoint/2010/main" val="2050382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03DCB76A-00A4-4C74-A238-F79D1A4BBEF4}"/>
              </a:ext>
            </a:extLst>
          </p:cNvPr>
          <p:cNvSpPr>
            <a:spLocks noGrp="1"/>
          </p:cNvSpPr>
          <p:nvPr>
            <p:ph type="title"/>
          </p:nvPr>
        </p:nvSpPr>
        <p:spPr>
          <a:xfrm>
            <a:off x="838199" y="658906"/>
            <a:ext cx="3621195" cy="5486400"/>
          </a:xfrm>
        </p:spPr>
        <p:txBody>
          <a:bodyPr>
            <a:noAutofit/>
          </a:bodyPr>
          <a:lstStyle/>
          <a:p>
            <a:r>
              <a:rPr lang="en-GB" sz="2800" dirty="0">
                <a:solidFill>
                  <a:schemeClr val="accent1"/>
                </a:solidFill>
              </a:rPr>
              <a:t>Research by Radford and Hester 2006 found that </a:t>
            </a:r>
            <a:r>
              <a:rPr lang="en-GB" sz="2800" dirty="0" smtClean="0">
                <a:solidFill>
                  <a:schemeClr val="accent1"/>
                </a:solidFill>
              </a:rPr>
              <a:t>of </a:t>
            </a:r>
            <a:r>
              <a:rPr lang="en-GB" sz="2800" dirty="0">
                <a:solidFill>
                  <a:schemeClr val="accent1"/>
                </a:solidFill>
              </a:rPr>
              <a:t>148  children in the research group, a certain % were emotionally abused during court sectioned contact.  </a:t>
            </a:r>
            <a:br>
              <a:rPr lang="en-GB" sz="2800" dirty="0">
                <a:solidFill>
                  <a:schemeClr val="accent1"/>
                </a:solidFill>
              </a:rPr>
            </a:br>
            <a:r>
              <a:rPr lang="en-GB" sz="2800" dirty="0">
                <a:solidFill>
                  <a:schemeClr val="accent1"/>
                </a:solidFill>
              </a:rPr>
              <a:t>How many do you think that was?</a:t>
            </a:r>
            <a:r>
              <a:rPr lang="en-GB" sz="3200" dirty="0">
                <a:solidFill>
                  <a:schemeClr val="accent1"/>
                </a:solidFill>
              </a:rPr>
              <a:t/>
            </a:r>
            <a:br>
              <a:rPr lang="en-GB" sz="3200" dirty="0">
                <a:solidFill>
                  <a:schemeClr val="accent1"/>
                </a:solidFill>
              </a:rPr>
            </a:br>
            <a:endParaRPr lang="en-GB" sz="3200" dirty="0">
              <a:solidFill>
                <a:schemeClr val="accent1"/>
              </a:solidFill>
            </a:endParaRP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9EC7FC02-E5E3-4BD3-A808-3D77F67E3D96}"/>
              </a:ext>
            </a:extLst>
          </p:cNvPr>
          <p:cNvSpPr>
            <a:spLocks noGrp="1"/>
          </p:cNvSpPr>
          <p:nvPr>
            <p:ph idx="1"/>
          </p:nvPr>
        </p:nvSpPr>
        <p:spPr>
          <a:xfrm>
            <a:off x="4976031" y="963877"/>
            <a:ext cx="6377769" cy="4930246"/>
          </a:xfrm>
        </p:spPr>
        <p:txBody>
          <a:bodyPr anchor="ctr">
            <a:normAutofit/>
          </a:bodyPr>
          <a:lstStyle/>
          <a:p>
            <a:r>
              <a:rPr lang="en-GB" sz="3200" dirty="0"/>
              <a:t>A.	22%</a:t>
            </a:r>
          </a:p>
          <a:p>
            <a:r>
              <a:rPr lang="en-GB" sz="3200" dirty="0"/>
              <a:t>B.	42%</a:t>
            </a:r>
          </a:p>
          <a:p>
            <a:r>
              <a:rPr lang="en-GB" sz="3200" dirty="0"/>
              <a:t>C.	62%</a:t>
            </a:r>
          </a:p>
          <a:p>
            <a:r>
              <a:rPr lang="en-GB" sz="3200" dirty="0"/>
              <a:t>D.	82%</a:t>
            </a:r>
          </a:p>
          <a:p>
            <a:endParaRPr lang="en-GB" sz="2400" dirty="0"/>
          </a:p>
        </p:txBody>
      </p:sp>
    </p:spTree>
    <p:extLst>
      <p:ext uri="{BB962C8B-B14F-4D97-AF65-F5344CB8AC3E}">
        <p14:creationId xmlns:p14="http://schemas.microsoft.com/office/powerpoint/2010/main" val="1015694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A9D8DE62-EF12-41EC-B25D-D665A0B97AAC}"/>
              </a:ext>
            </a:extLst>
          </p:cNvPr>
          <p:cNvSpPr>
            <a:spLocks noGrp="1"/>
          </p:cNvSpPr>
          <p:nvPr>
            <p:ph type="title"/>
          </p:nvPr>
        </p:nvSpPr>
        <p:spPr>
          <a:xfrm>
            <a:off x="838200" y="963877"/>
            <a:ext cx="3494362" cy="4930246"/>
          </a:xfrm>
        </p:spPr>
        <p:txBody>
          <a:bodyPr>
            <a:normAutofit/>
          </a:bodyPr>
          <a:lstStyle/>
          <a:p>
            <a:pPr algn="ctr"/>
            <a:r>
              <a:rPr lang="en-GB" sz="4800" dirty="0">
                <a:solidFill>
                  <a:schemeClr val="accent1"/>
                </a:solidFill>
              </a:rPr>
              <a:t>Answer C</a:t>
            </a: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8DECC3A3-0915-44A5-9EB5-F822B161EF66}"/>
              </a:ext>
            </a:extLst>
          </p:cNvPr>
          <p:cNvSpPr>
            <a:spLocks noGrp="1"/>
          </p:cNvSpPr>
          <p:nvPr>
            <p:ph idx="1"/>
          </p:nvPr>
        </p:nvSpPr>
        <p:spPr>
          <a:xfrm>
            <a:off x="4976031" y="963877"/>
            <a:ext cx="6377769" cy="4930246"/>
          </a:xfrm>
        </p:spPr>
        <p:txBody>
          <a:bodyPr anchor="ctr">
            <a:normAutofit/>
          </a:bodyPr>
          <a:lstStyle/>
          <a:p>
            <a:r>
              <a:rPr lang="en-GB" sz="1900" dirty="0"/>
              <a:t>In their research with 130 abused women of families where their children were ordered by the courts to have contact with an estranged parent 36% were neglected during contact and 62% emotionally abused during contact.</a:t>
            </a:r>
          </a:p>
          <a:p>
            <a:r>
              <a:rPr lang="en-GB" sz="1900" dirty="0"/>
              <a:t>62% of children living with domestic abuse are directly harmed by the perpetrator (safe lives).</a:t>
            </a:r>
          </a:p>
          <a:p>
            <a:r>
              <a:rPr lang="en-GB" sz="1900" dirty="0"/>
              <a:t>Domestic abuse accounts for over half of all Serious Case Reviews (Randford 2011).</a:t>
            </a:r>
          </a:p>
          <a:p>
            <a:r>
              <a:rPr lang="en-GB" sz="1900" dirty="0"/>
              <a:t>Leaving an abusive relationship is the most dangerous time for women and children, with over 70% being dangerously  stalked and harassed during that time.  Emotional support and rigorous safety planning during this process is key.</a:t>
            </a:r>
          </a:p>
          <a:p>
            <a:r>
              <a:rPr lang="en-GB" sz="1900" dirty="0">
                <a:hlinkClick r:id="rId2"/>
              </a:rPr>
              <a:t>https://rightsofwomen.org.uk/get-information/family-law/coronavirus-and-child-contact-arrangements/</a:t>
            </a:r>
            <a:endParaRPr lang="en-GB" sz="1900" dirty="0"/>
          </a:p>
          <a:p>
            <a:endParaRPr lang="en-GB" sz="1900" dirty="0"/>
          </a:p>
          <a:p>
            <a:endParaRPr lang="en-GB" sz="1900" dirty="0"/>
          </a:p>
        </p:txBody>
      </p:sp>
    </p:spTree>
    <p:extLst>
      <p:ext uri="{BB962C8B-B14F-4D97-AF65-F5344CB8AC3E}">
        <p14:creationId xmlns:p14="http://schemas.microsoft.com/office/powerpoint/2010/main" val="3699386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TotalTime>
  <Words>1133</Words>
  <Application>Microsoft Office PowerPoint</Application>
  <PresentationFormat>Widescreen</PresentationFormat>
  <Paragraphs>92</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Tw Cen MT</vt:lpstr>
      <vt:lpstr>Office Theme</vt:lpstr>
      <vt:lpstr> Training Awareness bulletin   Domestic Abuse </vt:lpstr>
      <vt:lpstr>How we are supporting Professional Learning and Development</vt:lpstr>
      <vt:lpstr>Some Key themes from : Child reviews</vt:lpstr>
      <vt:lpstr>Let us look at -</vt:lpstr>
      <vt:lpstr>Quick Quiz</vt:lpstr>
      <vt:lpstr>Quick Quiz</vt:lpstr>
      <vt:lpstr>Answer</vt:lpstr>
      <vt:lpstr>Research by Radford and Hester 2006 found that of 148  children in the research group, a certain % were emotionally abused during court sectioned contact.   How many do you think that was? </vt:lpstr>
      <vt:lpstr>Answer C</vt:lpstr>
      <vt:lpstr>Disabled men and women are more likely to experience domestic abuse than their non disabled counterparts? </vt:lpstr>
      <vt:lpstr>Answer: yes</vt:lpstr>
      <vt:lpstr>Name Game</vt:lpstr>
      <vt:lpstr>IDVA</vt:lpstr>
      <vt:lpstr>IDVA</vt:lpstr>
      <vt:lpstr>DASH</vt:lpstr>
      <vt:lpstr>DASH</vt:lpstr>
      <vt:lpstr>MARAC</vt:lpstr>
      <vt:lpstr>MARAC</vt:lpstr>
      <vt:lpstr>DVPN/O</vt:lpstr>
      <vt:lpstr>DVPN/O</vt:lpstr>
      <vt:lpstr>Clare’s Law</vt:lpstr>
      <vt:lpstr>Clare’s Law</vt:lpstr>
      <vt:lpstr>Now let’s look at what we are remotely offering </vt:lpstr>
      <vt:lpstr>Domestic abuse continued</vt:lpstr>
      <vt:lpstr>What about the pets?</vt:lpstr>
      <vt:lpstr>E-learning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Oldham safeguarding children partnership</dc:title>
  <dc:creator>Catherine Lawler</dc:creator>
  <cp:lastModifiedBy>Watts, Janet</cp:lastModifiedBy>
  <cp:revision>34</cp:revision>
  <dcterms:created xsi:type="dcterms:W3CDTF">2020-04-09T09:20:38Z</dcterms:created>
  <dcterms:modified xsi:type="dcterms:W3CDTF">2020-06-29T09:36:13Z</dcterms:modified>
</cp:coreProperties>
</file>