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64" r:id="rId3"/>
    <p:sldId id="325" r:id="rId4"/>
    <p:sldId id="273" r:id="rId5"/>
    <p:sldId id="276" r:id="rId6"/>
    <p:sldId id="283" r:id="rId7"/>
    <p:sldId id="282" r:id="rId8"/>
    <p:sldId id="318" r:id="rId9"/>
    <p:sldId id="326" r:id="rId10"/>
    <p:sldId id="308" r:id="rId11"/>
    <p:sldId id="349" r:id="rId12"/>
    <p:sldId id="350" r:id="rId13"/>
    <p:sldId id="352" r:id="rId14"/>
    <p:sldId id="327" r:id="rId15"/>
    <p:sldId id="328" r:id="rId16"/>
    <p:sldId id="346" r:id="rId17"/>
    <p:sldId id="320" r:id="rId18"/>
    <p:sldId id="332" r:id="rId19"/>
    <p:sldId id="334" r:id="rId20"/>
    <p:sldId id="335" r:id="rId21"/>
    <p:sldId id="258" r:id="rId22"/>
    <p:sldId id="333" r:id="rId23"/>
    <p:sldId id="263" r:id="rId24"/>
    <p:sldId id="268" r:id="rId25"/>
    <p:sldId id="338" r:id="rId26"/>
    <p:sldId id="339" r:id="rId27"/>
    <p:sldId id="347" r:id="rId28"/>
    <p:sldId id="340" r:id="rId29"/>
    <p:sldId id="341" r:id="rId30"/>
    <p:sldId id="342" r:id="rId31"/>
    <p:sldId id="343" r:id="rId32"/>
    <p:sldId id="285" r:id="rId33"/>
    <p:sldId id="353" r:id="rId34"/>
    <p:sldId id="355" r:id="rId35"/>
    <p:sldId id="356" r:id="rId36"/>
    <p:sldId id="357" r:id="rId37"/>
    <p:sldId id="358" r:id="rId38"/>
    <p:sldId id="359" r:id="rId39"/>
    <p:sldId id="360" r:id="rId40"/>
    <p:sldId id="361" r:id="rId41"/>
    <p:sldId id="323"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1548" autoAdjust="0"/>
  </p:normalViewPr>
  <p:slideViewPr>
    <p:cSldViewPr>
      <p:cViewPr varScale="1">
        <p:scale>
          <a:sx n="67" d="100"/>
          <a:sy n="67" d="100"/>
        </p:scale>
        <p:origin x="12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16CDD8-A415-4253-AC02-38CF6148AD38}" type="datetimeFigureOut">
              <a:rPr lang="en-GB" smtClean="0"/>
              <a:pPr/>
              <a:t>20/07/2018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BC9D987-C585-4894-8583-2C0622E70C63}" type="slidenum">
              <a:rPr lang="en-GB" smtClean="0"/>
              <a:pPr/>
              <a:t>‹#›</a:t>
            </a:fld>
            <a:endParaRPr lang="en-GB"/>
          </a:p>
        </p:txBody>
      </p:sp>
    </p:spTree>
    <p:extLst>
      <p:ext uri="{BB962C8B-B14F-4D97-AF65-F5344CB8AC3E}">
        <p14:creationId xmlns:p14="http://schemas.microsoft.com/office/powerpoint/2010/main" val="170210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65684EB0-544F-4D5E-86F9-A53B545E1F7F}" type="datetimeFigureOut">
              <a:rPr lang="en-GB" smtClean="0"/>
              <a:pPr/>
              <a:t>20/07/2018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2E38F571-70A9-4251-833F-6CDBB2F076AC}" type="slidenum">
              <a:rPr lang="en-GB" smtClean="0"/>
              <a:pPr/>
              <a:t>‹#›</a:t>
            </a:fld>
            <a:endParaRPr lang="en-GB" dirty="0"/>
          </a:p>
        </p:txBody>
      </p:sp>
    </p:spTree>
    <p:extLst>
      <p:ext uri="{BB962C8B-B14F-4D97-AF65-F5344CB8AC3E}">
        <p14:creationId xmlns:p14="http://schemas.microsoft.com/office/powerpoint/2010/main" val="85559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Staff felt there were significant impact on their professional practice, own well-being and self regulation, and the behaviour of the children. </a:t>
            </a:r>
          </a:p>
          <a:p>
            <a:r>
              <a:rPr lang="en-GB" baseline="0" dirty="0" smtClean="0"/>
              <a:t>Led to - reduction in exclusions and reduced use of physical restraint by 50%</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a:t>
            </a:fld>
            <a:endParaRPr lang="en-GB" dirty="0"/>
          </a:p>
        </p:txBody>
      </p:sp>
    </p:spTree>
    <p:extLst>
      <p:ext uri="{BB962C8B-B14F-4D97-AF65-F5344CB8AC3E}">
        <p14:creationId xmlns:p14="http://schemas.microsoft.com/office/powerpoint/2010/main" val="18316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126D64B0-9E2E-41E1-A3D1-3FAD6BB141B7}" type="slidenum">
              <a:rPr lang="en-GB" smtClean="0"/>
              <a:pPr/>
              <a:t>13</a:t>
            </a:fld>
            <a:endParaRPr lang="en-GB" smtClean="0"/>
          </a:p>
        </p:txBody>
      </p:sp>
    </p:spTree>
    <p:extLst>
      <p:ext uri="{BB962C8B-B14F-4D97-AF65-F5344CB8AC3E}">
        <p14:creationId xmlns:p14="http://schemas.microsoft.com/office/powerpoint/2010/main" val="105171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1585ADA7-4000-44C2-9712-33B6C722AE46}" type="slidenum">
              <a:rPr lang="en-GB" smtClean="0"/>
              <a:pPr>
                <a:defRPr/>
              </a:pPr>
              <a:t>14</a:t>
            </a:fld>
            <a:endParaRPr lang="en-GB" dirty="0"/>
          </a:p>
        </p:txBody>
      </p:sp>
    </p:spTree>
    <p:extLst>
      <p:ext uri="{BB962C8B-B14F-4D97-AF65-F5344CB8AC3E}">
        <p14:creationId xmlns:p14="http://schemas.microsoft.com/office/powerpoint/2010/main" val="302137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RH and RL </a:t>
            </a:r>
          </a:p>
          <a:p>
            <a:endParaRPr lang="en-GB" dirty="0" smtClean="0"/>
          </a:p>
          <a:p>
            <a:r>
              <a:rPr lang="en-GB" dirty="0" smtClean="0"/>
              <a:t>Get feedback</a:t>
            </a:r>
            <a:r>
              <a:rPr lang="en-GB" baseline="0" dirty="0" smtClean="0"/>
              <a:t> from staff…..</a:t>
            </a:r>
          </a:p>
          <a:p>
            <a:endParaRPr lang="en-GB" baseline="0" dirty="0" smtClean="0"/>
          </a:p>
          <a:p>
            <a:r>
              <a:rPr lang="en-GB" baseline="0" dirty="0" smtClean="0"/>
              <a:t>Sounds like what you most want…….is lots of empathy, lots of understanding how terrible it is, how awful partner/ friend are etc….but also guidance, so you don’t go and do something that will get you in a lot of trouble</a:t>
            </a:r>
          </a:p>
          <a:p>
            <a:endParaRPr lang="en-GB" baseline="0" dirty="0" smtClean="0"/>
          </a:p>
          <a:p>
            <a:r>
              <a:rPr lang="en-GB" baseline="0" dirty="0" smtClean="0"/>
              <a:t>What you don’t want…..are your feelings or emotions being ignored, or being left to do something you’ll later regret……</a:t>
            </a:r>
          </a:p>
          <a:p>
            <a:endParaRPr lang="en-GB" baseline="0" dirty="0" smtClean="0"/>
          </a:p>
          <a:p>
            <a:r>
              <a:rPr lang="en-GB" baseline="0" dirty="0" smtClean="0"/>
              <a:t>High empathy and high guidance are what we want in situations when we feel out of control </a:t>
            </a:r>
          </a:p>
          <a:p>
            <a:endParaRPr lang="en-GB" dirty="0" smtClean="0"/>
          </a:p>
          <a:p>
            <a:endParaRPr lang="en-GB" dirty="0" smtClean="0"/>
          </a:p>
          <a:p>
            <a:r>
              <a:rPr lang="en-GB" dirty="0" smtClean="0"/>
              <a:t>……</a:t>
            </a:r>
            <a:r>
              <a:rPr lang="en-GB" baseline="0" dirty="0" smtClean="0"/>
              <a:t>High empathy and high guidance are what we want in situations when we feel out of control…….and that’s what emotion coaching provides </a:t>
            </a:r>
          </a:p>
          <a:p>
            <a:endParaRPr lang="en-GB" dirty="0" smtClean="0"/>
          </a:p>
        </p:txBody>
      </p:sp>
      <p:sp>
        <p:nvSpPr>
          <p:cNvPr id="4" name="Slide Number Placeholder 3"/>
          <p:cNvSpPr>
            <a:spLocks noGrp="1"/>
          </p:cNvSpPr>
          <p:nvPr>
            <p:ph type="sldNum" sz="quarter" idx="10"/>
          </p:nvPr>
        </p:nvSpPr>
        <p:spPr/>
        <p:txBody>
          <a:bodyPr/>
          <a:lstStyle/>
          <a:p>
            <a:fld id="{2E38F571-70A9-4251-833F-6CDBB2F076AC}" type="slidenum">
              <a:rPr lang="en-GB" smtClean="0"/>
              <a:pPr/>
              <a:t>15</a:t>
            </a:fld>
            <a:endParaRPr lang="en-GB" dirty="0"/>
          </a:p>
        </p:txBody>
      </p:sp>
    </p:spTree>
    <p:extLst>
      <p:ext uri="{BB962C8B-B14F-4D97-AF65-F5344CB8AC3E}">
        <p14:creationId xmlns:p14="http://schemas.microsoft.com/office/powerpoint/2010/main" val="68015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RL</a:t>
            </a:r>
            <a:r>
              <a:rPr lang="en-GB" sz="1200" b="1" kern="1200" baseline="0" dirty="0" smtClean="0">
                <a:solidFill>
                  <a:schemeClr val="tx1"/>
                </a:solidFill>
                <a:latin typeface="+mn-lt"/>
                <a:ea typeface="+mn-ea"/>
                <a:cs typeface="+mn-cs"/>
              </a:rPr>
              <a:t> </a:t>
            </a:r>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Connect ion before correction:  </a:t>
            </a:r>
            <a:r>
              <a:rPr lang="en-GB" sz="1200" kern="1200" dirty="0" smtClean="0">
                <a:solidFill>
                  <a:schemeClr val="tx1"/>
                </a:solidFill>
                <a:latin typeface="+mn-lt"/>
                <a:ea typeface="+mn-ea"/>
                <a:cs typeface="+mn-cs"/>
              </a:rPr>
              <a:t>when a child is upset, connect first emotionally, right brain to right brain.  Then once the child is more in control and receptive, you can bring in the left brain lessons and discipline/consequences.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Validate</a:t>
            </a:r>
            <a:r>
              <a:rPr lang="en-GB" sz="1200" kern="1200" baseline="0" dirty="0" smtClean="0">
                <a:solidFill>
                  <a:schemeClr val="tx1"/>
                </a:solidFill>
                <a:latin typeface="+mn-lt"/>
                <a:ea typeface="+mn-ea"/>
                <a:cs typeface="+mn-cs"/>
              </a:rPr>
              <a:t> – even when you don’t like the behaviour, acknowledge the feelings. </a:t>
            </a:r>
          </a:p>
          <a:p>
            <a:r>
              <a:rPr lang="en-GB" sz="1200" kern="1200" baseline="0" dirty="0" smtClean="0">
                <a:solidFill>
                  <a:schemeClr val="tx1"/>
                </a:solidFill>
                <a:latin typeface="+mn-lt"/>
                <a:ea typeface="+mn-ea"/>
                <a:cs typeface="+mn-cs"/>
              </a:rPr>
              <a:t>ALL feelings are normal, natural and acceptable – but negative behaviours are not.</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Name it to Tame it:  </a:t>
            </a:r>
            <a:r>
              <a:rPr lang="en-GB" sz="1200" kern="1200" dirty="0" smtClean="0">
                <a:solidFill>
                  <a:schemeClr val="tx1"/>
                </a:solidFill>
                <a:latin typeface="+mn-lt"/>
                <a:ea typeface="+mn-ea"/>
                <a:cs typeface="+mn-cs"/>
              </a:rPr>
              <a:t>When right brain emotions are raging out of control, help children tell the story about what’s upsetting them.  By doing this, they’ll use their left brain to make sense of their experience and feel more in control</a:t>
            </a:r>
          </a:p>
          <a:p>
            <a:endParaRPr lang="en-GB" dirty="0" smtClean="0"/>
          </a:p>
          <a:p>
            <a:r>
              <a:rPr lang="en-GB" dirty="0" smtClean="0"/>
              <a:t>SHORT</a:t>
            </a:r>
            <a:r>
              <a:rPr lang="en-GB" baseline="0" dirty="0" smtClean="0"/>
              <a:t> TERM BENEFIT – moves child from reactivity to receptivity</a:t>
            </a:r>
          </a:p>
          <a:p>
            <a:endParaRPr lang="en-GB" baseline="0" dirty="0" smtClean="0"/>
          </a:p>
          <a:p>
            <a:r>
              <a:rPr lang="en-GB" baseline="0" dirty="0" smtClean="0"/>
              <a:t>LONG TERM BENEFIT– It builds the child’s brain</a:t>
            </a:r>
          </a:p>
          <a:p>
            <a:endParaRPr lang="en-GB" baseline="0" dirty="0" smtClean="0"/>
          </a:p>
          <a:p>
            <a:r>
              <a:rPr lang="en-GB" baseline="0" dirty="0" smtClean="0"/>
              <a:t>RELATIONAL BENEFIT – It deepens your relationship with the child </a:t>
            </a:r>
          </a:p>
          <a:p>
            <a:endParaRPr lang="en-GB" baseline="0" dirty="0" smtClean="0"/>
          </a:p>
          <a:p>
            <a:r>
              <a:rPr lang="en-GB" baseline="0" dirty="0" smtClean="0"/>
              <a:t>(Rose et al, 2014 quotes)</a:t>
            </a:r>
            <a:endParaRPr lang="en-GB" dirty="0" smtClean="0"/>
          </a:p>
        </p:txBody>
      </p:sp>
      <p:sp>
        <p:nvSpPr>
          <p:cNvPr id="4" name="Slide Number Placeholder 3"/>
          <p:cNvSpPr>
            <a:spLocks noGrp="1"/>
          </p:cNvSpPr>
          <p:nvPr>
            <p:ph type="sldNum" sz="quarter" idx="10"/>
          </p:nvPr>
        </p:nvSpPr>
        <p:spPr/>
        <p:txBody>
          <a:bodyPr/>
          <a:lstStyle/>
          <a:p>
            <a:fld id="{8D3C2CB6-1F16-4419-BD19-68306A57F2C3}" type="slidenum">
              <a:rPr lang="en-GB" smtClean="0"/>
              <a:pPr/>
              <a:t>17</a:t>
            </a:fld>
            <a:endParaRPr lang="en-GB" dirty="0"/>
          </a:p>
        </p:txBody>
      </p:sp>
    </p:spTree>
    <p:extLst>
      <p:ext uri="{BB962C8B-B14F-4D97-AF65-F5344CB8AC3E}">
        <p14:creationId xmlns:p14="http://schemas.microsoft.com/office/powerpoint/2010/main" val="97826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Boundaries</a:t>
            </a:r>
            <a:r>
              <a:rPr lang="en-GB" baseline="0" dirty="0" smtClean="0"/>
              <a:t> and warmth</a:t>
            </a:r>
          </a:p>
          <a:p>
            <a:endParaRPr lang="en-GB" baseline="0" dirty="0" smtClean="0"/>
          </a:p>
          <a:p>
            <a:r>
              <a:rPr lang="en-GB" baseline="0" dirty="0" smtClean="0"/>
              <a:t>Nurture and skill development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18</a:t>
            </a:fld>
            <a:endParaRPr lang="en-GB" dirty="0"/>
          </a:p>
        </p:txBody>
      </p:sp>
    </p:spTree>
    <p:extLst>
      <p:ext uri="{BB962C8B-B14F-4D97-AF65-F5344CB8AC3E}">
        <p14:creationId xmlns:p14="http://schemas.microsoft.com/office/powerpoint/2010/main" val="266327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Shame is how we learn the process of what is right and wrong. Shame starts to develop when we are a toddler. There is a transition in the relationship between carer and toddler. As a baby, the interactions were on the whole positive as Carers spent most of their time tuning into the baby’s moods and responding to them. Through the process of socialisation a toddler requires the Carer to effectively become </a:t>
            </a:r>
            <a:r>
              <a:rPr lang="en-GB" sz="1200" kern="1200" dirty="0" err="1" smtClean="0">
                <a:solidFill>
                  <a:schemeClr val="tx1"/>
                </a:solidFill>
                <a:latin typeface="+mn-lt"/>
                <a:ea typeface="+mn-ea"/>
                <a:cs typeface="+mn-cs"/>
              </a:rPr>
              <a:t>unattuned</a:t>
            </a:r>
            <a:r>
              <a:rPr lang="en-GB" sz="1200" kern="1200" dirty="0" smtClean="0">
                <a:solidFill>
                  <a:schemeClr val="tx1"/>
                </a:solidFill>
                <a:latin typeface="+mn-lt"/>
                <a:ea typeface="+mn-ea"/>
                <a:cs typeface="+mn-cs"/>
              </a:rPr>
              <a:t>, to give the toddler the cold shoulder, to provide a disapproving look to indicate that the behaviour is unacceptable. The shame response is linked to the parasympathetic nervous system which is an inhibitory system and allows the child to stop doing what they are doing and learn what behaviour is acceptable. To develop this socialisation a certain amount of stress and shame is necessary. This allows for the neural pathways from the frontal cortex to the parasympathetic nervous system to be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Good enough parenting ensures that a child only feels short bursts of shame at significant times (for example, issues of safety, social acceptability)</a:t>
            </a:r>
            <a:r>
              <a:rPr lang="en-GB" sz="1200" kern="1200" baseline="0" dirty="0" smtClean="0">
                <a:solidFill>
                  <a:schemeClr val="tx1"/>
                </a:solidFill>
                <a:latin typeface="+mn-lt"/>
                <a:ea typeface="+mn-ea"/>
                <a:cs typeface="+mn-cs"/>
              </a:rPr>
              <a:t> – link to quotation</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dirty="0" smtClean="0"/>
              <a:t>‘I am bad’</a:t>
            </a:r>
          </a:p>
          <a:p>
            <a:r>
              <a:rPr lang="en-GB" dirty="0" smtClean="0"/>
              <a:t>LAC/adopted </a:t>
            </a:r>
            <a:r>
              <a:rPr lang="en-GB" dirty="0" err="1" smtClean="0"/>
              <a:t>ch</a:t>
            </a:r>
            <a:r>
              <a:rPr lang="en-GB" dirty="0" smtClean="0"/>
              <a:t>. likely to have a more easily activated shame response</a:t>
            </a:r>
          </a:p>
          <a:p>
            <a:r>
              <a:rPr lang="en-GB" dirty="0" smtClean="0"/>
              <a:t>Seek out people who will reinforce our sense of self</a:t>
            </a:r>
          </a:p>
          <a:p>
            <a:endParaRPr lang="en-GB" dirty="0"/>
          </a:p>
        </p:txBody>
      </p:sp>
      <p:sp>
        <p:nvSpPr>
          <p:cNvPr id="4" name="Slide Number Placeholder 3"/>
          <p:cNvSpPr>
            <a:spLocks noGrp="1"/>
          </p:cNvSpPr>
          <p:nvPr>
            <p:ph type="sldNum" sz="quarter" idx="10"/>
          </p:nvPr>
        </p:nvSpPr>
        <p:spPr/>
        <p:txBody>
          <a:bodyPr/>
          <a:lstStyle/>
          <a:p>
            <a:fld id="{0E52EBD5-0440-467F-8444-19D00FD5F551}" type="slidenum">
              <a:rPr lang="en-GB" smtClean="0"/>
              <a:pPr/>
              <a:t>19</a:t>
            </a:fld>
            <a:endParaRPr lang="en-GB"/>
          </a:p>
        </p:txBody>
      </p:sp>
    </p:spTree>
    <p:extLst>
      <p:ext uri="{BB962C8B-B14F-4D97-AF65-F5344CB8AC3E}">
        <p14:creationId xmlns:p14="http://schemas.microsoft.com/office/powerpoint/2010/main" val="404805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Children with attachment difficulties can be overwhelmed by their sense of shame. They may have been excessively punished and humiliated for very natural and developmentally appropriate activities when they were younger. For example, being yelled at when they want to go to the toilet or for dropping or spilling something. They internalise this and see themselves as being bad and being the problem. Some of our approaches that we use to discipline children in school can bring these emotions to the fore and can escalate situations. </a:t>
            </a:r>
          </a:p>
          <a:p>
            <a:endParaRPr lang="en-GB" dirty="0" smtClean="0"/>
          </a:p>
          <a:p>
            <a:r>
              <a:rPr lang="en-GB" dirty="0" smtClean="0"/>
              <a:t>**WHAT STRATEGIES DO YOU HAVE FOR HELPING A CHILD</a:t>
            </a:r>
            <a:r>
              <a:rPr lang="en-GB" baseline="0" dirty="0" smtClean="0"/>
              <a:t> RECOVER FROM FEELINGS OF SHAME?</a:t>
            </a:r>
            <a:endParaRPr lang="en-GB" dirty="0"/>
          </a:p>
        </p:txBody>
      </p:sp>
      <p:sp>
        <p:nvSpPr>
          <p:cNvPr id="4" name="Slide Number Placeholder 3"/>
          <p:cNvSpPr>
            <a:spLocks noGrp="1"/>
          </p:cNvSpPr>
          <p:nvPr>
            <p:ph type="sldNum" sz="quarter" idx="10"/>
          </p:nvPr>
        </p:nvSpPr>
        <p:spPr/>
        <p:txBody>
          <a:bodyPr/>
          <a:lstStyle/>
          <a:p>
            <a:fld id="{0E52EBD5-0440-467F-8444-19D00FD5F551}" type="slidenum">
              <a:rPr lang="en-GB" smtClean="0"/>
              <a:pPr/>
              <a:t>20</a:t>
            </a:fld>
            <a:endParaRPr lang="en-GB"/>
          </a:p>
        </p:txBody>
      </p:sp>
    </p:spTree>
    <p:extLst>
      <p:ext uri="{BB962C8B-B14F-4D97-AF65-F5344CB8AC3E}">
        <p14:creationId xmlns:p14="http://schemas.microsoft.com/office/powerpoint/2010/main" val="17212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Prevents emotion dismissing – so children can link events to internal factors, not external control</a:t>
            </a:r>
          </a:p>
          <a:p>
            <a:endParaRPr lang="en-GB" dirty="0" smtClean="0"/>
          </a:p>
          <a:p>
            <a:r>
              <a:rPr lang="en-GB" dirty="0" smtClean="0"/>
              <a:t>Skill</a:t>
            </a:r>
            <a:r>
              <a:rPr lang="en-GB" baseline="0" dirty="0" smtClean="0"/>
              <a:t> development and nurture – teaches the skills needed for emotional and behavioural self regulation</a:t>
            </a:r>
          </a:p>
          <a:p>
            <a:endParaRPr lang="en-GB" baseline="0" dirty="0" smtClean="0"/>
          </a:p>
          <a:p>
            <a:r>
              <a:rPr lang="en-GB" baseline="0" dirty="0" smtClean="0"/>
              <a:t>Every interaction is an opportunity to challenge or reinforce </a:t>
            </a:r>
          </a:p>
          <a:p>
            <a:endParaRPr lang="en-GB" baseline="0" dirty="0" smtClean="0"/>
          </a:p>
          <a:p>
            <a:r>
              <a:rPr lang="en-GB" baseline="0" dirty="0" smtClean="0"/>
              <a:t>Enables adults to communicate effectively and consistently with children in stressful situations. </a:t>
            </a:r>
          </a:p>
          <a:p>
            <a:endParaRPr lang="en-GB" baseline="0" dirty="0" smtClean="0"/>
          </a:p>
          <a:p>
            <a:r>
              <a:rPr lang="en-GB" baseline="0" dirty="0" smtClean="0"/>
              <a:t>Helps de-escalate situations and turn them into a learning opportunity. </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E38F571-70A9-4251-833F-6CDBB2F076AC}" type="slidenum">
              <a:rPr lang="en-GB" smtClean="0"/>
              <a:pPr/>
              <a:t>21</a:t>
            </a:fld>
            <a:endParaRPr lang="en-GB" dirty="0"/>
          </a:p>
        </p:txBody>
      </p:sp>
    </p:spTree>
    <p:extLst>
      <p:ext uri="{BB962C8B-B14F-4D97-AF65-F5344CB8AC3E}">
        <p14:creationId xmlns:p14="http://schemas.microsoft.com/office/powerpoint/2010/main" val="47517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Builds on internal self-regulating framework</a:t>
            </a:r>
          </a:p>
          <a:p>
            <a:endParaRPr lang="en-GB" baseline="0" dirty="0" smtClean="0"/>
          </a:p>
          <a:p>
            <a:r>
              <a:rPr lang="en-GB" baseline="0" dirty="0" smtClean="0"/>
              <a:t>If deal with external frameworks, just what’s going on the outside – then you need external regulation, such as rewards and sanctions, which children habituate to, so need changing frequently to maintain interest and motivation. </a:t>
            </a:r>
          </a:p>
          <a:p>
            <a:endParaRPr lang="en-GB" baseline="0" dirty="0" smtClean="0"/>
          </a:p>
          <a:p>
            <a:r>
              <a:rPr lang="en-GB" baseline="0" dirty="0" smtClean="0"/>
              <a:t>If deal with internal frameworks and what is going on inside – by co-regulation with that child – they will understand their feelings, emotions and behaviours better and so be better equipped to deal with them – in this way they can develop internal regulation and manage their feelings independently. </a:t>
            </a:r>
          </a:p>
          <a:p>
            <a:endParaRPr lang="en-GB" baseline="0" dirty="0" smtClean="0"/>
          </a:p>
          <a:p>
            <a:r>
              <a:rPr lang="en-GB" baseline="0" dirty="0" smtClean="0"/>
              <a:t>Interdependence leads to independence</a:t>
            </a:r>
          </a:p>
          <a:p>
            <a:endParaRPr lang="en-GB" baseline="0" dirty="0" smtClean="0"/>
          </a:p>
          <a:p>
            <a:r>
              <a:rPr lang="en-GB" baseline="0" dirty="0" smtClean="0"/>
              <a:t>“ It helps pupils regulate their own behaviour and deal with them more independently – in the long run it will save you time because the pupils will be able to manage their feelings themselves (Rose et al, 2014)</a:t>
            </a:r>
            <a:endParaRPr lang="en-GB" dirty="0" smtClean="0"/>
          </a:p>
        </p:txBody>
      </p:sp>
      <p:sp>
        <p:nvSpPr>
          <p:cNvPr id="4" name="Slide Number Placeholder 3"/>
          <p:cNvSpPr>
            <a:spLocks noGrp="1"/>
          </p:cNvSpPr>
          <p:nvPr>
            <p:ph type="sldNum" sz="quarter" idx="10"/>
          </p:nvPr>
        </p:nvSpPr>
        <p:spPr/>
        <p:txBody>
          <a:bodyPr/>
          <a:lstStyle/>
          <a:p>
            <a:fld id="{2E38F571-70A9-4251-833F-6CDBB2F076AC}" type="slidenum">
              <a:rPr lang="en-GB" smtClean="0"/>
              <a:pPr/>
              <a:t>22</a:t>
            </a:fld>
            <a:endParaRPr lang="en-GB" dirty="0"/>
          </a:p>
        </p:txBody>
      </p:sp>
    </p:spTree>
    <p:extLst>
      <p:ext uri="{BB962C8B-B14F-4D97-AF65-F5344CB8AC3E}">
        <p14:creationId xmlns:p14="http://schemas.microsoft.com/office/powerpoint/2010/main" val="339867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23</a:t>
            </a:fld>
            <a:endParaRPr lang="en-GB" dirty="0"/>
          </a:p>
        </p:txBody>
      </p:sp>
    </p:spTree>
    <p:extLst>
      <p:ext uri="{BB962C8B-B14F-4D97-AF65-F5344CB8AC3E}">
        <p14:creationId xmlns:p14="http://schemas.microsoft.com/office/powerpoint/2010/main" val="260908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RL</a:t>
            </a:r>
          </a:p>
          <a:p>
            <a:endParaRPr lang="en-GB" dirty="0" smtClean="0"/>
          </a:p>
          <a:p>
            <a:r>
              <a:rPr lang="en-GB" dirty="0" smtClean="0"/>
              <a:t>Approx an hour of the background</a:t>
            </a:r>
            <a:r>
              <a:rPr lang="en-GB" baseline="0" dirty="0" smtClean="0"/>
              <a:t> and explanation and 30 minutes to practice at the end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4</a:t>
            </a:fld>
            <a:endParaRPr lang="en-GB" dirty="0"/>
          </a:p>
        </p:txBody>
      </p:sp>
    </p:spTree>
    <p:extLst>
      <p:ext uri="{BB962C8B-B14F-4D97-AF65-F5344CB8AC3E}">
        <p14:creationId xmlns:p14="http://schemas.microsoft.com/office/powerpoint/2010/main" val="2606909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Instead of denying the feeling…..empathise,</a:t>
            </a:r>
            <a:r>
              <a:rPr lang="en-GB" baseline="0" dirty="0" smtClean="0"/>
              <a:t> acknowledge and label. </a:t>
            </a:r>
          </a:p>
          <a:p>
            <a:endParaRPr lang="en-GB" baseline="0" dirty="0" smtClean="0"/>
          </a:p>
          <a:p>
            <a:r>
              <a:rPr lang="en-GB" baseline="0" dirty="0" smtClean="0"/>
              <a:t>This step is crucial for bringing arousal levels down, so they can then engage in problem solving – watch the child, you may need to repeat this step a couple of times before moving on</a:t>
            </a:r>
            <a:endParaRPr lang="en-GB" dirty="0" smtClean="0"/>
          </a:p>
          <a:p>
            <a:endParaRPr lang="en-GB" dirty="0" smtClean="0"/>
          </a:p>
          <a:p>
            <a:r>
              <a:rPr lang="en-GB" dirty="0" smtClean="0"/>
              <a:t>Wondering</a:t>
            </a:r>
            <a:r>
              <a:rPr lang="en-GB" baseline="0" dirty="0" smtClean="0"/>
              <a:t> aloud – I wonder if……less threatening that stating how you think they feel </a:t>
            </a:r>
          </a:p>
          <a:p>
            <a:endParaRPr lang="en-GB" baseline="0" dirty="0" smtClean="0"/>
          </a:p>
          <a:p>
            <a:r>
              <a:rPr lang="en-GB" baseline="0" dirty="0" smtClean="0"/>
              <a:t>If tell you they feel a different emotion – opportunity to work with that</a:t>
            </a:r>
          </a:p>
          <a:p>
            <a:endParaRPr lang="en-GB" baseline="0" dirty="0" smtClean="0"/>
          </a:p>
          <a:p>
            <a:r>
              <a:rPr lang="en-GB" baseline="0" dirty="0" smtClean="0"/>
              <a:t>Provides an opportunity to develop their emotional vocabulary……</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24</a:t>
            </a:fld>
            <a:endParaRPr lang="en-GB" dirty="0"/>
          </a:p>
        </p:txBody>
      </p:sp>
    </p:spTree>
    <p:extLst>
      <p:ext uri="{BB962C8B-B14F-4D97-AF65-F5344CB8AC3E}">
        <p14:creationId xmlns:p14="http://schemas.microsoft.com/office/powerpoint/2010/main" val="2330594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Lots of</a:t>
            </a:r>
            <a:r>
              <a:rPr lang="en-GB" baseline="0" dirty="0" smtClean="0"/>
              <a:t> feelings!!</a:t>
            </a:r>
          </a:p>
          <a:p>
            <a:r>
              <a:rPr lang="en-GB" baseline="0" dirty="0" smtClean="0"/>
              <a:t>Children often have limited feeling vocabulary – lack the ‘greys’ -  report being angry, when in fact they maybe annoyed, irritated, envious, empty, sad, fearful etc.....</a:t>
            </a:r>
          </a:p>
          <a:p>
            <a:endParaRPr lang="en-GB" baseline="0" dirty="0" smtClean="0"/>
          </a:p>
          <a:p>
            <a:r>
              <a:rPr lang="en-GB" dirty="0" smtClean="0"/>
              <a:t>Emotions and feelings are often spoken of as being one and the same, and it’s easy to get them mixed up and confused. Although related, there is a difference between</a:t>
            </a:r>
          </a:p>
          <a:p>
            <a:endParaRPr lang="en-GB" dirty="0" smtClean="0"/>
          </a:p>
          <a:p>
            <a:r>
              <a:rPr lang="en-AU" sz="1200" u="sng" kern="1200" dirty="0" smtClean="0">
                <a:solidFill>
                  <a:schemeClr val="tx1"/>
                </a:solidFill>
                <a:latin typeface="+mn-lt"/>
                <a:ea typeface="+mn-ea"/>
                <a:cs typeface="+mn-cs"/>
              </a:rPr>
              <a:t>'Feelings</a:t>
            </a:r>
            <a:r>
              <a:rPr lang="en-AU" sz="1200" kern="1200" dirty="0" smtClean="0">
                <a:solidFill>
                  <a:schemeClr val="tx1"/>
                </a:solidFill>
                <a:latin typeface="+mn-lt"/>
                <a:ea typeface="+mn-ea"/>
                <a:cs typeface="+mn-cs"/>
              </a:rPr>
              <a:t>' in a general sense, are what we may feel in any part of our body. These may be simple body sensations, such as hot or cold, pain, a touch or else they may be feelings associated with emotions, such as love or hate, joy or anger. We may also deliberately produce feelings as in meditation and feel and radiate love or compassion to our planet or humanity or groups or individuals. I do not regard these as emotions.</a:t>
            </a:r>
          </a:p>
          <a:p>
            <a:endParaRPr lang="en-AU" sz="1200" kern="1200" dirty="0" smtClean="0">
              <a:solidFill>
                <a:schemeClr val="tx1"/>
              </a:solidFill>
              <a:latin typeface="+mn-lt"/>
              <a:ea typeface="+mn-ea"/>
              <a:cs typeface="+mn-cs"/>
            </a:endParaRPr>
          </a:p>
          <a:p>
            <a:r>
              <a:rPr lang="en-AU" sz="1200" u="sng" kern="1200" dirty="0" smtClean="0">
                <a:solidFill>
                  <a:schemeClr val="tx1"/>
                </a:solidFill>
                <a:latin typeface="+mn-lt"/>
                <a:ea typeface="+mn-ea"/>
                <a:cs typeface="+mn-cs"/>
              </a:rPr>
              <a:t>'Emotions</a:t>
            </a:r>
            <a:r>
              <a:rPr lang="en-AU" sz="1200" kern="1200" dirty="0" smtClean="0">
                <a:solidFill>
                  <a:schemeClr val="tx1"/>
                </a:solidFill>
                <a:latin typeface="+mn-lt"/>
                <a:ea typeface="+mn-ea"/>
                <a:cs typeface="+mn-cs"/>
              </a:rPr>
              <a:t>', on the other hand, are feelings or reactions about someone or something, and usually involving our </a:t>
            </a:r>
            <a:r>
              <a:rPr lang="en-AU" sz="1200" kern="1200" baseline="0" dirty="0" err="1" smtClean="0">
                <a:solidFill>
                  <a:schemeClr val="tx1"/>
                </a:solidFill>
                <a:latin typeface="+mn-lt"/>
                <a:ea typeface="+mn-ea"/>
                <a:cs typeface="+mn-cs"/>
              </a:rPr>
              <a:t>vaules</a:t>
            </a:r>
            <a:r>
              <a:rPr lang="en-AU" sz="1200" kern="1200" dirty="0" smtClean="0">
                <a:solidFill>
                  <a:schemeClr val="tx1"/>
                </a:solidFill>
                <a:latin typeface="+mn-lt"/>
                <a:ea typeface="+mn-ea"/>
                <a:cs typeface="+mn-cs"/>
              </a:rPr>
              <a:t>. We are angry about someone, afraid of something, in love with someone. These emotions may be directly felt in the body or we may just react strongly with thoughts or words </a:t>
            </a:r>
            <a:r>
              <a:rPr lang="en-AU" sz="1200" kern="1200" baseline="0" dirty="0" smtClean="0">
                <a:solidFill>
                  <a:schemeClr val="tx1"/>
                </a:solidFill>
                <a:latin typeface="+mn-lt"/>
                <a:ea typeface="+mn-ea"/>
                <a:cs typeface="+mn-cs"/>
              </a:rPr>
              <a:t> - </a:t>
            </a:r>
            <a:r>
              <a:rPr lang="en-AU" sz="1200" kern="1200" dirty="0" smtClean="0">
                <a:solidFill>
                  <a:schemeClr val="tx1"/>
                </a:solidFill>
                <a:latin typeface="+mn-lt"/>
                <a:ea typeface="+mn-ea"/>
                <a:cs typeface="+mn-cs"/>
              </a:rPr>
              <a:t>we may have a strong reaction without actually being aware of a feeling in the body. </a:t>
            </a:r>
          </a:p>
          <a:p>
            <a:endParaRPr lang="en-GB" dirty="0" smtClean="0"/>
          </a:p>
          <a:p>
            <a:r>
              <a:rPr lang="en-GB" b="1" dirty="0" smtClean="0"/>
              <a:t>Feelings are Low-key</a:t>
            </a:r>
            <a:r>
              <a:rPr lang="en-GB" dirty="0" smtClean="0"/>
              <a:t> but </a:t>
            </a:r>
            <a:r>
              <a:rPr lang="en-GB" b="1" dirty="0" smtClean="0"/>
              <a:t>Sustainable.</a:t>
            </a:r>
            <a:endParaRPr lang="en-GB" dirty="0" smtClean="0"/>
          </a:p>
          <a:p>
            <a:r>
              <a:rPr lang="en-GB" b="1" dirty="0" smtClean="0"/>
              <a:t>Emotions are Intense</a:t>
            </a:r>
            <a:r>
              <a:rPr lang="en-GB" dirty="0" smtClean="0"/>
              <a:t> but </a:t>
            </a:r>
            <a:r>
              <a:rPr lang="en-GB" b="1" dirty="0" smtClean="0"/>
              <a:t>Temporary.</a:t>
            </a:r>
            <a:endParaRPr lang="en-GB" dirty="0" smtClean="0"/>
          </a:p>
          <a:p>
            <a:r>
              <a:rPr lang="en-GB" b="1" dirty="0" smtClean="0"/>
              <a:t>Happiness</a:t>
            </a:r>
            <a:r>
              <a:rPr lang="en-GB" dirty="0" smtClean="0"/>
              <a:t>: is a feeling.</a:t>
            </a:r>
            <a:r>
              <a:rPr lang="en-GB" baseline="0" dirty="0" smtClean="0"/>
              <a:t> </a:t>
            </a:r>
            <a:r>
              <a:rPr lang="en-GB" b="1" dirty="0" smtClean="0"/>
              <a:t>Joy</a:t>
            </a:r>
            <a:r>
              <a:rPr lang="en-GB" dirty="0" smtClean="0"/>
              <a:t>: is an emotion.</a:t>
            </a:r>
          </a:p>
          <a:p>
            <a:r>
              <a:rPr lang="en-GB" b="1" dirty="0" smtClean="0"/>
              <a:t>Worry</a:t>
            </a:r>
            <a:r>
              <a:rPr lang="en-GB" dirty="0" smtClean="0"/>
              <a:t>: is a feeling.</a:t>
            </a:r>
            <a:r>
              <a:rPr lang="en-GB" baseline="0" dirty="0" smtClean="0"/>
              <a:t> </a:t>
            </a:r>
            <a:r>
              <a:rPr lang="en-GB" b="1" dirty="0" smtClean="0"/>
              <a:t>Fear</a:t>
            </a:r>
            <a:r>
              <a:rPr lang="en-GB" dirty="0" smtClean="0"/>
              <a:t>: is an emotion.</a:t>
            </a:r>
            <a:endParaRPr lang="en-GB" dirty="0"/>
          </a:p>
        </p:txBody>
      </p:sp>
      <p:sp>
        <p:nvSpPr>
          <p:cNvPr id="4" name="Slide Number Placeholder 3"/>
          <p:cNvSpPr>
            <a:spLocks noGrp="1"/>
          </p:cNvSpPr>
          <p:nvPr>
            <p:ph type="sldNum" sz="quarter" idx="10"/>
          </p:nvPr>
        </p:nvSpPr>
        <p:spPr/>
        <p:txBody>
          <a:bodyPr/>
          <a:lstStyle/>
          <a:p>
            <a:fld id="{2B3E3A31-9FBD-4553-8408-7B27DDE0D0D1}" type="slidenum">
              <a:rPr lang="en-GB" smtClean="0"/>
              <a:pPr/>
              <a:t>25</a:t>
            </a:fld>
            <a:endParaRPr lang="en-GB"/>
          </a:p>
        </p:txBody>
      </p:sp>
    </p:spTree>
    <p:extLst>
      <p:ext uri="{BB962C8B-B14F-4D97-AF65-F5344CB8AC3E}">
        <p14:creationId xmlns:p14="http://schemas.microsoft.com/office/powerpoint/2010/main" val="292354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Whoa,</a:t>
            </a:r>
            <a:r>
              <a:rPr lang="en-GB" baseline="0" dirty="0" smtClean="0"/>
              <a:t> you’re angry!</a:t>
            </a:r>
          </a:p>
          <a:p>
            <a:r>
              <a:rPr lang="en-GB" baseline="0" dirty="0" smtClean="0"/>
              <a:t>It’s so annoying when someone….</a:t>
            </a:r>
          </a:p>
          <a:p>
            <a:r>
              <a:rPr lang="en-GB" baseline="0" dirty="0" smtClean="0"/>
              <a:t>You’re probably feeling worried……</a:t>
            </a:r>
          </a:p>
          <a:p>
            <a:r>
              <a:rPr lang="en-GB" baseline="0" dirty="0" smtClean="0"/>
              <a:t>I’d be nervous / worried/ annoyed / sad if……</a:t>
            </a:r>
          </a:p>
          <a:p>
            <a:r>
              <a:rPr lang="en-GB" baseline="0" dirty="0" smtClean="0"/>
              <a:t>I think you might be feeling……</a:t>
            </a:r>
          </a:p>
          <a:p>
            <a:endParaRPr lang="en-GB" baseline="0" dirty="0" smtClean="0"/>
          </a:p>
          <a:p>
            <a:r>
              <a:rPr lang="en-GB" baseline="0" dirty="0" smtClean="0"/>
              <a:t>Know the child – what their triggers are…..likely responses…..and their language levels </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26</a:t>
            </a:fld>
            <a:endParaRPr lang="en-GB" dirty="0"/>
          </a:p>
        </p:txBody>
      </p:sp>
    </p:spTree>
    <p:extLst>
      <p:ext uri="{BB962C8B-B14F-4D97-AF65-F5344CB8AC3E}">
        <p14:creationId xmlns:p14="http://schemas.microsoft.com/office/powerpoint/2010/main" val="41679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Don’t</a:t>
            </a:r>
            <a:r>
              <a:rPr lang="en-GB" baseline="0" dirty="0" smtClean="0"/>
              <a:t> always need this step</a:t>
            </a:r>
          </a:p>
          <a:p>
            <a:endParaRPr lang="en-GB" baseline="0" dirty="0" smtClean="0"/>
          </a:p>
          <a:p>
            <a:r>
              <a:rPr lang="en-GB" baseline="0" dirty="0" smtClean="0"/>
              <a:t>Link back to toxic shame covered earlier</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28</a:t>
            </a:fld>
            <a:endParaRPr lang="en-GB" dirty="0"/>
          </a:p>
        </p:txBody>
      </p:sp>
    </p:spTree>
    <p:extLst>
      <p:ext uri="{BB962C8B-B14F-4D97-AF65-F5344CB8AC3E}">
        <p14:creationId xmlns:p14="http://schemas.microsoft.com/office/powerpoint/2010/main" val="224229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29</a:t>
            </a:fld>
            <a:endParaRPr lang="en-GB" dirty="0"/>
          </a:p>
        </p:txBody>
      </p:sp>
    </p:spTree>
    <p:extLst>
      <p:ext uri="{BB962C8B-B14F-4D97-AF65-F5344CB8AC3E}">
        <p14:creationId xmlns:p14="http://schemas.microsoft.com/office/powerpoint/2010/main" val="3893096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Help</a:t>
            </a:r>
            <a:r>
              <a:rPr lang="en-GB" baseline="0" dirty="0" smtClean="0"/>
              <a:t> the child to see that you are there alongside them – to help them with these tricky times…….and that it will get better; you’ll help them find new ways to react/ behaviour and with practice they will get there. </a:t>
            </a:r>
            <a:endParaRPr lang="en-GB" dirty="0" smtClean="0"/>
          </a:p>
          <a:p>
            <a:endParaRPr lang="en-GB" dirty="0" smtClean="0"/>
          </a:p>
          <a:p>
            <a:r>
              <a:rPr lang="en-GB" dirty="0" smtClean="0"/>
              <a:t> It might be scary/</a:t>
            </a:r>
            <a:r>
              <a:rPr lang="en-GB" baseline="0" dirty="0" smtClean="0"/>
              <a:t> really hard for them now, but they are not alone – and there is an alternative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30</a:t>
            </a:fld>
            <a:endParaRPr lang="en-GB" dirty="0"/>
          </a:p>
        </p:txBody>
      </p:sp>
    </p:spTree>
    <p:extLst>
      <p:ext uri="{BB962C8B-B14F-4D97-AF65-F5344CB8AC3E}">
        <p14:creationId xmlns:p14="http://schemas.microsoft.com/office/powerpoint/2010/main" val="321915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PICC Model – coping power</a:t>
            </a:r>
          </a:p>
          <a:p>
            <a:endParaRPr lang="en-GB" baseline="0" dirty="0" smtClean="0"/>
          </a:p>
          <a:p>
            <a:r>
              <a:rPr lang="en-GB" baseline="0" dirty="0" smtClean="0"/>
              <a:t>Insight – help to understand their own feelings and responses to situations</a:t>
            </a:r>
          </a:p>
          <a:p>
            <a:r>
              <a:rPr lang="en-GB" baseline="0" dirty="0" smtClean="0"/>
              <a:t>Repair – way back – what they can do to make things right</a:t>
            </a:r>
          </a:p>
          <a:p>
            <a:r>
              <a:rPr lang="en-GB" baseline="0" dirty="0" smtClean="0"/>
              <a:t>An alternative </a:t>
            </a:r>
          </a:p>
          <a:p>
            <a:r>
              <a:rPr lang="en-GB" baseline="0" dirty="0" smtClean="0"/>
              <a:t> </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31</a:t>
            </a:fld>
            <a:endParaRPr lang="en-GB" dirty="0"/>
          </a:p>
        </p:txBody>
      </p:sp>
    </p:spTree>
    <p:extLst>
      <p:ext uri="{BB962C8B-B14F-4D97-AF65-F5344CB8AC3E}">
        <p14:creationId xmlns:p14="http://schemas.microsoft.com/office/powerpoint/2010/main" val="1764252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Self regulation before co-regulation</a:t>
            </a:r>
          </a:p>
          <a:p>
            <a:endParaRPr lang="en-GB" baseline="0" dirty="0" smtClean="0"/>
          </a:p>
          <a:p>
            <a:r>
              <a:rPr lang="en-GB" baseline="0" dirty="0" smtClean="0"/>
              <a:t>Put on an oxygen mask before putting it on the child!</a:t>
            </a:r>
            <a:endParaRPr lang="en-GB" dirty="0"/>
          </a:p>
        </p:txBody>
      </p:sp>
      <p:sp>
        <p:nvSpPr>
          <p:cNvPr id="4" name="Slide Number Placeholder 3"/>
          <p:cNvSpPr>
            <a:spLocks noGrp="1"/>
          </p:cNvSpPr>
          <p:nvPr>
            <p:ph type="sldNum" sz="quarter" idx="10"/>
          </p:nvPr>
        </p:nvSpPr>
        <p:spPr/>
        <p:txBody>
          <a:bodyPr/>
          <a:lstStyle/>
          <a:p>
            <a:fld id="{8D3C2CB6-1F16-4419-BD19-68306A57F2C3}" type="slidenum">
              <a:rPr lang="en-GB" smtClean="0"/>
              <a:pPr/>
              <a:t>32</a:t>
            </a:fld>
            <a:endParaRPr lang="en-GB" dirty="0"/>
          </a:p>
        </p:txBody>
      </p:sp>
    </p:spTree>
    <p:extLst>
      <p:ext uri="{BB962C8B-B14F-4D97-AF65-F5344CB8AC3E}">
        <p14:creationId xmlns:p14="http://schemas.microsoft.com/office/powerpoint/2010/main" val="136952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GB" smtClean="0"/>
              <a:t>What’s child doing in the first picture – swinging on the chair. – What would Dad say if he saw this? </a:t>
            </a:r>
          </a:p>
          <a:p>
            <a:r>
              <a:rPr lang="en-GB" smtClean="0"/>
              <a:t> Look at the ice cream. </a:t>
            </a:r>
          </a:p>
          <a:p>
            <a:endParaRPr lang="en-GB" smtClean="0"/>
          </a:p>
          <a:p>
            <a:r>
              <a:rPr lang="en-GB" smtClean="0"/>
              <a:t>2. The ice cream ins on the floor</a:t>
            </a:r>
          </a:p>
          <a:p>
            <a:endParaRPr lang="en-GB" smtClean="0"/>
          </a:p>
        </p:txBody>
      </p:sp>
      <p:sp>
        <p:nvSpPr>
          <p:cNvPr id="60420" name="Slide Number Placeholder 3"/>
          <p:cNvSpPr>
            <a:spLocks noGrp="1"/>
          </p:cNvSpPr>
          <p:nvPr>
            <p:ph type="sldNum" sz="quarter" idx="5"/>
          </p:nvPr>
        </p:nvSpPr>
        <p:spPr>
          <a:noFill/>
        </p:spPr>
        <p:txBody>
          <a:bodyPr/>
          <a:lstStyle/>
          <a:p>
            <a:fld id="{A572055D-C498-425F-AEBE-53A877A280A0}" type="slidenum">
              <a:rPr lang="en-GB" smtClean="0"/>
              <a:pPr/>
              <a:t>33</a:t>
            </a:fld>
            <a:endParaRPr lang="en-GB" smtClean="0"/>
          </a:p>
        </p:txBody>
      </p:sp>
    </p:spTree>
    <p:extLst>
      <p:ext uri="{BB962C8B-B14F-4D97-AF65-F5344CB8AC3E}">
        <p14:creationId xmlns:p14="http://schemas.microsoft.com/office/powerpoint/2010/main" val="890820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228600" indent="-228600">
              <a:buFontTx/>
              <a:buAutoNum type="arabicPeriod"/>
            </a:pPr>
            <a:r>
              <a:rPr lang="en-GB" smtClean="0"/>
              <a:t>Never mind  - the boy feels his Dad doesn’t understand. To him it’s a very big deal. His cries get louder.</a:t>
            </a:r>
          </a:p>
          <a:p>
            <a:pPr marL="228600" indent="-228600">
              <a:buFontTx/>
              <a:buAutoNum type="arabicPeriod"/>
            </a:pPr>
            <a:r>
              <a:rPr lang="en-GB" smtClean="0"/>
              <a:t>Dad thinks so much fuss about nothing and he shouldn’t have been rocking on his chair. Not seeing it from the boy’s perspective which is quite different </a:t>
            </a:r>
          </a:p>
          <a:p>
            <a:pPr marL="228600" indent="-228600">
              <a:buFontTx/>
              <a:buAutoNum type="arabicPeriod"/>
            </a:pPr>
            <a:r>
              <a:rPr lang="en-GB" smtClean="0"/>
              <a:t>Dad’s stern voice are more than the boy can take (first no ice-cream and now Dad is angry). Boy cries more.  </a:t>
            </a:r>
          </a:p>
          <a:p>
            <a:pPr marL="228600" indent="-228600">
              <a:buFontTx/>
              <a:buAutoNum type="arabicPeriod"/>
            </a:pPr>
            <a:endParaRPr lang="en-GB" smtClean="0"/>
          </a:p>
        </p:txBody>
      </p:sp>
      <p:sp>
        <p:nvSpPr>
          <p:cNvPr id="61444" name="Slide Number Placeholder 3"/>
          <p:cNvSpPr>
            <a:spLocks noGrp="1"/>
          </p:cNvSpPr>
          <p:nvPr>
            <p:ph type="sldNum" sz="quarter" idx="5"/>
          </p:nvPr>
        </p:nvSpPr>
        <p:spPr>
          <a:noFill/>
        </p:spPr>
        <p:txBody>
          <a:bodyPr/>
          <a:lstStyle/>
          <a:p>
            <a:fld id="{68B4E612-4AB3-4D6E-B2BE-5E80866BCBE5}" type="slidenum">
              <a:rPr lang="en-GB" smtClean="0"/>
              <a:pPr/>
              <a:t>34</a:t>
            </a:fld>
            <a:endParaRPr lang="en-GB" smtClean="0"/>
          </a:p>
        </p:txBody>
      </p:sp>
    </p:spTree>
    <p:extLst>
      <p:ext uri="{BB962C8B-B14F-4D97-AF65-F5344CB8AC3E}">
        <p14:creationId xmlns:p14="http://schemas.microsoft.com/office/powerpoint/2010/main" val="149741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I</a:t>
            </a:r>
            <a:r>
              <a:rPr lang="en-GB" sz="1200" b="1" kern="1200" baseline="0" dirty="0" smtClean="0">
                <a:solidFill>
                  <a:schemeClr val="tx1"/>
                </a:solidFill>
                <a:latin typeface="+mn-lt"/>
                <a:ea typeface="+mn-ea"/>
                <a:cs typeface="+mn-cs"/>
              </a:rPr>
              <a:t> think it’s important when we’re managing behaviour to understand the underlying brain functions which drive the behaviour</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We have three parts to our brain...</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These three parts of the brain intermingle and communicate, sometimes like a contentious committee. The </a:t>
            </a:r>
            <a:r>
              <a:rPr lang="en-GB" sz="1200" kern="1200" dirty="0" err="1" smtClean="0">
                <a:solidFill>
                  <a:schemeClr val="tx1"/>
                </a:solidFill>
                <a:latin typeface="+mn-lt"/>
                <a:ea typeface="+mn-ea"/>
                <a:cs typeface="+mn-cs"/>
              </a:rPr>
              <a:t>Neocortex</a:t>
            </a:r>
            <a:r>
              <a:rPr lang="en-GB" sz="1200" kern="1200" dirty="0" smtClean="0">
                <a:solidFill>
                  <a:schemeClr val="tx1"/>
                </a:solidFill>
                <a:latin typeface="+mn-lt"/>
                <a:ea typeface="+mn-ea"/>
                <a:cs typeface="+mn-cs"/>
              </a:rPr>
              <a:t> likes to think it is in the driver's seat, but the Limbic System and Reptilian brain exercise a lot of power. The Reptilian brain, by far the oldest and simplest, is responsible for our survival, but its choices are limited.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Instinctual options when confronted with a threat to survival: </a:t>
            </a:r>
          </a:p>
          <a:p>
            <a:r>
              <a:rPr lang="en-GB" sz="1200" kern="1200" dirty="0" smtClean="0">
                <a:solidFill>
                  <a:schemeClr val="tx1"/>
                </a:solidFill>
                <a:latin typeface="+mn-lt"/>
                <a:ea typeface="+mn-ea"/>
                <a:cs typeface="+mn-cs"/>
              </a:rPr>
              <a:t>Fight,  Flight, Freeze (only recently recognized along with the first two) </a:t>
            </a:r>
          </a:p>
          <a:p>
            <a:endParaRPr lang="en-GB" dirty="0" smtClean="0"/>
          </a:p>
          <a:p>
            <a:r>
              <a:rPr lang="en-GB" dirty="0" smtClean="0"/>
              <a:t>Ok we’re going to look a bit</a:t>
            </a:r>
            <a:r>
              <a:rPr lang="en-GB" baseline="0" dirty="0" smtClean="0"/>
              <a:t> more at the upstairs brain and how it’s split into the left and right brain.  Is anyone familiar with Dan Siegel’s work on the whole brain child?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D3C2CB6-1F16-4419-BD19-68306A57F2C3}" type="slidenum">
              <a:rPr lang="en-GB" smtClean="0"/>
              <a:pPr/>
              <a:t>5</a:t>
            </a:fld>
            <a:endParaRPr lang="en-GB"/>
          </a:p>
        </p:txBody>
      </p:sp>
    </p:spTree>
    <p:extLst>
      <p:ext uri="{BB962C8B-B14F-4D97-AF65-F5344CB8AC3E}">
        <p14:creationId xmlns:p14="http://schemas.microsoft.com/office/powerpoint/2010/main" val="2427743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smtClean="0"/>
              <a:t>Dad’s offer is too late – the boy is already in a highly emotive state and can hardly understand what Dad is saying.  Then he’s on the floor kicking and screaming not really caring about the ice cream anymore.    </a:t>
            </a:r>
          </a:p>
        </p:txBody>
      </p:sp>
      <p:sp>
        <p:nvSpPr>
          <p:cNvPr id="62468" name="Slide Number Placeholder 3"/>
          <p:cNvSpPr>
            <a:spLocks noGrp="1"/>
          </p:cNvSpPr>
          <p:nvPr>
            <p:ph type="sldNum" sz="quarter" idx="5"/>
          </p:nvPr>
        </p:nvSpPr>
        <p:spPr>
          <a:noFill/>
        </p:spPr>
        <p:txBody>
          <a:bodyPr/>
          <a:lstStyle/>
          <a:p>
            <a:fld id="{4B932336-0B29-4260-8042-7F4E2821C8F0}" type="slidenum">
              <a:rPr lang="en-GB" smtClean="0"/>
              <a:pPr/>
              <a:t>35</a:t>
            </a:fld>
            <a:endParaRPr lang="en-GB" smtClean="0"/>
          </a:p>
        </p:txBody>
      </p:sp>
    </p:spTree>
    <p:extLst>
      <p:ext uri="{BB962C8B-B14F-4D97-AF65-F5344CB8AC3E}">
        <p14:creationId xmlns:p14="http://schemas.microsoft.com/office/powerpoint/2010/main" val="251206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GB" smtClean="0"/>
              <a:t>What’s happened – Something went wrong for the boy and his alarm system was triggered. Dad was unsuccessful in calming him down and the boy became even more frustrated. Both Dad and the boy became upset at each other’s responses until they ended up at the top of the mountain. </a:t>
            </a:r>
          </a:p>
          <a:p>
            <a:endParaRPr lang="en-GB" smtClean="0"/>
          </a:p>
          <a:p>
            <a:r>
              <a:rPr lang="en-GB" smtClean="0"/>
              <a:t>Upset is normal  - the Dad’s attempt to stop his child from being disappointed made the situation worse. Dad was trying to stop his son from having natural feelings which is impossible and undesirable. Unpleasant feelings are normal  adn healthy reactions to disappointments and frustrations. Being upset is part of life. While crying and shouting are unpleasant for parents to see, they are a child’ normal and healthy way for releasing their emotions. </a:t>
            </a:r>
          </a:p>
        </p:txBody>
      </p:sp>
      <p:sp>
        <p:nvSpPr>
          <p:cNvPr id="63492" name="Slide Number Placeholder 3"/>
          <p:cNvSpPr>
            <a:spLocks noGrp="1"/>
          </p:cNvSpPr>
          <p:nvPr>
            <p:ph type="sldNum" sz="quarter" idx="5"/>
          </p:nvPr>
        </p:nvSpPr>
        <p:spPr>
          <a:noFill/>
        </p:spPr>
        <p:txBody>
          <a:bodyPr/>
          <a:lstStyle/>
          <a:p>
            <a:fld id="{BB4A562F-6A74-49CA-9332-DC9384858CD6}" type="slidenum">
              <a:rPr lang="en-GB" smtClean="0"/>
              <a:pPr/>
              <a:t>36</a:t>
            </a:fld>
            <a:endParaRPr lang="en-GB" smtClean="0"/>
          </a:p>
        </p:txBody>
      </p:sp>
    </p:spTree>
    <p:extLst>
      <p:ext uri="{BB962C8B-B14F-4D97-AF65-F5344CB8AC3E}">
        <p14:creationId xmlns:p14="http://schemas.microsoft.com/office/powerpoint/2010/main" val="870285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GB" smtClean="0"/>
              <a:t>*******************</a:t>
            </a:r>
          </a:p>
          <a:p>
            <a:endParaRPr lang="en-GB" smtClean="0"/>
          </a:p>
          <a:p>
            <a:r>
              <a:rPr lang="en-GB" smtClean="0">
                <a:solidFill>
                  <a:srgbClr val="FF0000"/>
                </a:solidFill>
              </a:rPr>
              <a:t>Pictures from page 83 - 85</a:t>
            </a:r>
          </a:p>
        </p:txBody>
      </p:sp>
      <p:sp>
        <p:nvSpPr>
          <p:cNvPr id="65540" name="Slide Number Placeholder 3"/>
          <p:cNvSpPr>
            <a:spLocks noGrp="1"/>
          </p:cNvSpPr>
          <p:nvPr>
            <p:ph type="sldNum" sz="quarter" idx="5"/>
          </p:nvPr>
        </p:nvSpPr>
        <p:spPr>
          <a:noFill/>
        </p:spPr>
        <p:txBody>
          <a:bodyPr/>
          <a:lstStyle/>
          <a:p>
            <a:fld id="{B772BBB0-8A29-45F1-94B9-3D267F792668}" type="slidenum">
              <a:rPr lang="en-GB" smtClean="0"/>
              <a:pPr/>
              <a:t>37</a:t>
            </a:fld>
            <a:endParaRPr lang="en-GB" smtClean="0"/>
          </a:p>
        </p:txBody>
      </p:sp>
    </p:spTree>
    <p:extLst>
      <p:ext uri="{BB962C8B-B14F-4D97-AF65-F5344CB8AC3E}">
        <p14:creationId xmlns:p14="http://schemas.microsoft.com/office/powerpoint/2010/main" val="72369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It’s worth</a:t>
            </a:r>
            <a:r>
              <a:rPr lang="en-GB" sz="1200" kern="1200" baseline="0" dirty="0" smtClean="0">
                <a:solidFill>
                  <a:schemeClr val="tx1"/>
                </a:solidFill>
                <a:latin typeface="+mn-lt"/>
                <a:ea typeface="+mn-ea"/>
                <a:cs typeface="+mn-cs"/>
              </a:rPr>
              <a:t> being aware of where these children are coming from in terms of their levels of arousal.  When we think about children in a calm state we expect them to feel as we do.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Our heart rate is a good indicator of how we’re feeling and is controlled by the reptilian brain – the downstairs brain.</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Children with EBD are</a:t>
            </a:r>
            <a:r>
              <a:rPr lang="en-GB" sz="1200" kern="1200" baseline="0" dirty="0" smtClean="0">
                <a:solidFill>
                  <a:schemeClr val="tx1"/>
                </a:solidFill>
                <a:latin typeface="+mn-lt"/>
                <a:ea typeface="+mn-ea"/>
                <a:cs typeface="+mn-cs"/>
              </a:rPr>
              <a:t> often hyper alert and already preparing for fight or flight mode which is why they trigger much more quickly than other children.  That feeling of 0-10 in no time can be better understood when we realise that some children are never at 0 but are hanging around the 3-4 level with a heart rate of 120 </a:t>
            </a:r>
            <a:r>
              <a:rPr lang="en-GB" sz="1200" kern="1200" baseline="0" dirty="0" err="1" smtClean="0">
                <a:solidFill>
                  <a:schemeClr val="tx1"/>
                </a:solidFill>
                <a:latin typeface="+mn-lt"/>
                <a:ea typeface="+mn-ea"/>
                <a:cs typeface="+mn-cs"/>
              </a:rPr>
              <a:t>bpm</a:t>
            </a:r>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D3C2CB6-1F16-4419-BD19-68306A57F2C3}" type="slidenum">
              <a:rPr lang="en-GB" smtClean="0"/>
              <a:pPr/>
              <a:t>6</a:t>
            </a:fld>
            <a:endParaRPr lang="en-GB"/>
          </a:p>
        </p:txBody>
      </p:sp>
    </p:spTree>
    <p:extLst>
      <p:ext uri="{BB962C8B-B14F-4D97-AF65-F5344CB8AC3E}">
        <p14:creationId xmlns:p14="http://schemas.microsoft.com/office/powerpoint/2010/main" val="36945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Ok we’re going to look a bit</a:t>
            </a:r>
            <a:r>
              <a:rPr lang="en-GB" baseline="0" dirty="0" smtClean="0"/>
              <a:t> more at the upstairs brain and how it’s split into the left and right brain.  Is anyone familiar with Dan Siegel’s work on the whole brain child?  </a:t>
            </a:r>
          </a:p>
          <a:p>
            <a:endParaRPr lang="en-GB" baseline="0" dirty="0" smtClean="0"/>
          </a:p>
          <a:p>
            <a:r>
              <a:rPr lang="en-GB" baseline="0" dirty="0" smtClean="0"/>
              <a:t>So going back to our picture of the house we had two sides in the upstairs bit the right and the left.  </a:t>
            </a:r>
            <a:endParaRPr lang="en-GB" dirty="0" smtClean="0"/>
          </a:p>
          <a:p>
            <a:endParaRPr lang="en-GB" dirty="0" smtClean="0"/>
          </a:p>
          <a:p>
            <a:r>
              <a:rPr lang="en-GB" dirty="0" smtClean="0"/>
              <a:t>The left brain – the </a:t>
            </a:r>
            <a:r>
              <a:rPr lang="en-GB" dirty="0" err="1" smtClean="0"/>
              <a:t>Neocortex</a:t>
            </a:r>
            <a:r>
              <a:rPr lang="en-GB" baseline="0" dirty="0" smtClean="0"/>
              <a:t> is where rational thought an planning occurs the right brain – the limbic system is where our emotional responses happen. </a:t>
            </a:r>
            <a:r>
              <a:rPr lang="en-GB" dirty="0" smtClean="0"/>
              <a:t>In a moment of tension, difficulty frustration etc, the left brain is not calling the shots – the right brain is. </a:t>
            </a:r>
            <a:r>
              <a:rPr lang="en-GB" baseline="0" dirty="0" smtClean="0"/>
              <a:t> </a:t>
            </a:r>
          </a:p>
          <a:p>
            <a:endParaRPr lang="en-GB" baseline="0" dirty="0" smtClean="0"/>
          </a:p>
          <a:p>
            <a:r>
              <a:rPr lang="en-GB" baseline="0" dirty="0" smtClean="0"/>
              <a:t>When we are faced with a difficult situation, we want children to make good choices but they cannot do this if they’re in their downstairs brain which is only concerned with fight, flight or freeze</a:t>
            </a:r>
          </a:p>
          <a:p>
            <a:endParaRPr lang="en-GB" baseline="0" dirty="0" smtClean="0"/>
          </a:p>
          <a:p>
            <a:r>
              <a:rPr lang="en-GB" baseline="0" dirty="0" smtClean="0"/>
              <a:t>In order to effectively manage our feelings and behaviour in difficult situations, we need to be in our upstairs brain – and we want the left and the right brain to integrate.  </a:t>
            </a:r>
          </a:p>
          <a:p>
            <a:endParaRPr lang="en-GB" baseline="0" dirty="0" smtClean="0"/>
          </a:p>
          <a:p>
            <a:r>
              <a:rPr lang="en-GB" dirty="0" smtClean="0"/>
              <a:t>In order to connect with </a:t>
            </a:r>
            <a:r>
              <a:rPr lang="en-GB" b="1" dirty="0" smtClean="0"/>
              <a:t>a child we need to</a:t>
            </a:r>
            <a:r>
              <a:rPr lang="en-GB" b="1" baseline="0" dirty="0" smtClean="0"/>
              <a:t> help them integrate both sides by first connecting with the emotional brain</a:t>
            </a:r>
            <a:endParaRPr lang="en-GB" b="1" dirty="0"/>
          </a:p>
        </p:txBody>
      </p:sp>
      <p:sp>
        <p:nvSpPr>
          <p:cNvPr id="4" name="Slide Number Placeholder 3"/>
          <p:cNvSpPr>
            <a:spLocks noGrp="1"/>
          </p:cNvSpPr>
          <p:nvPr>
            <p:ph type="sldNum" sz="quarter" idx="10"/>
          </p:nvPr>
        </p:nvSpPr>
        <p:spPr/>
        <p:txBody>
          <a:bodyPr/>
          <a:lstStyle/>
          <a:p>
            <a:fld id="{8D3C2CB6-1F16-4419-BD19-68306A57F2C3}" type="slidenum">
              <a:rPr lang="en-GB" smtClean="0"/>
              <a:pPr/>
              <a:t>7</a:t>
            </a:fld>
            <a:endParaRPr lang="en-GB"/>
          </a:p>
        </p:txBody>
      </p:sp>
    </p:spTree>
    <p:extLst>
      <p:ext uri="{BB962C8B-B14F-4D97-AF65-F5344CB8AC3E}">
        <p14:creationId xmlns:p14="http://schemas.microsoft.com/office/powerpoint/2010/main" val="167320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Every</a:t>
            </a:r>
            <a:r>
              <a:rPr lang="en-GB" baseline="0" dirty="0" smtClean="0"/>
              <a:t> interaction is an opportunity to challenge or recreate what has gone before </a:t>
            </a:r>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8</a:t>
            </a:fld>
            <a:endParaRPr lang="en-GB" dirty="0"/>
          </a:p>
        </p:txBody>
      </p:sp>
    </p:spTree>
    <p:extLst>
      <p:ext uri="{BB962C8B-B14F-4D97-AF65-F5344CB8AC3E}">
        <p14:creationId xmlns:p14="http://schemas.microsoft.com/office/powerpoint/2010/main" val="200926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9</a:t>
            </a:fld>
            <a:endParaRPr lang="en-GB" dirty="0"/>
          </a:p>
        </p:txBody>
      </p:sp>
    </p:spTree>
    <p:extLst>
      <p:ext uri="{BB962C8B-B14F-4D97-AF65-F5344CB8AC3E}">
        <p14:creationId xmlns:p14="http://schemas.microsoft.com/office/powerpoint/2010/main" val="48080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2C7C7-BA3D-4F75-A0B0-2A8F810F83C1}" type="slidenum">
              <a:rPr lang="en-GB"/>
              <a:pPr/>
              <a:t>10</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GB" dirty="0"/>
              <a:t>Held babies when their babies wanted to be held</a:t>
            </a:r>
          </a:p>
        </p:txBody>
      </p:sp>
    </p:spTree>
    <p:extLst>
      <p:ext uri="{BB962C8B-B14F-4D97-AF65-F5344CB8AC3E}">
        <p14:creationId xmlns:p14="http://schemas.microsoft.com/office/powerpoint/2010/main" val="110300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38F571-70A9-4251-833F-6CDBB2F076AC}" type="slidenum">
              <a:rPr lang="en-GB" smtClean="0"/>
              <a:pPr/>
              <a:t>11</a:t>
            </a:fld>
            <a:endParaRPr lang="en-GB" dirty="0"/>
          </a:p>
        </p:txBody>
      </p:sp>
    </p:spTree>
    <p:extLst>
      <p:ext uri="{BB962C8B-B14F-4D97-AF65-F5344CB8AC3E}">
        <p14:creationId xmlns:p14="http://schemas.microsoft.com/office/powerpoint/2010/main" val="297578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A9263990-5077-45BF-9BC4-626B6AF9FF60}" type="datetimeFigureOut">
              <a:rPr lang="en-GB" smtClean="0"/>
              <a:pPr/>
              <a:t>20/07/2018</a:t>
            </a:fld>
            <a:endParaRPr lang="en-GB"/>
          </a:p>
        </p:txBody>
      </p:sp>
      <p:sp>
        <p:nvSpPr>
          <p:cNvPr id="10" name="Slide Number Placeholder 9"/>
          <p:cNvSpPr>
            <a:spLocks noGrp="1"/>
          </p:cNvSpPr>
          <p:nvPr>
            <p:ph type="sldNum" sz="quarter" idx="11"/>
          </p:nvPr>
        </p:nvSpPr>
        <p:spPr/>
        <p:txBody>
          <a:bodyPr/>
          <a:lstStyle/>
          <a:p>
            <a:fld id="{113C063A-6FA2-4836-857E-243FF440BA70}" type="slidenum">
              <a:rPr lang="en-GB" smtClean="0"/>
              <a:pPr/>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11E7F-FB7F-4809-8576-BE63CC631F86}" type="datetimeFigureOut">
              <a:rPr lang="en-GB" smtClean="0"/>
              <a:pPr/>
              <a:t>20/07/2018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BF5529-774E-4CD7-8BFA-7DC302286237}"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11E7F-FB7F-4809-8576-BE63CC631F86}" type="datetimeFigureOut">
              <a:rPr lang="en-GB" smtClean="0"/>
              <a:pPr/>
              <a:t>20/07/2018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5529-774E-4CD7-8BFA-7DC30228623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Empathy.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q=http://matome.naver.jp/odai/2137854369764151801/2137855127369077003&amp;sa=U&amp;ei=WBItVfzDEcviaP69gdgG&amp;ved=0CCoQ9QEwCg&amp;usg=AFQjCNEkzF7QdQwjwer3zrT5r5Dss5icvQ"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q=https://www.pinterest.com/parentof1/getting-ready-for-adoption/&amp;sa=U&amp;ei=WBItVfzDEcviaP69gdgG&amp;ved=0CCIQ9QEwBg&amp;usg=AFQjCNG8IgVxT_CdqMW6x1HwOVllxDdOu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Inside%20out%20clip.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indful.org/how-to-teach-your-kids-about-the-brai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neuroplasticity.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ELpfYCZa87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2187675"/>
          </a:xfrm>
          <a:solidFill>
            <a:schemeClr val="accent5">
              <a:lumMod val="40000"/>
              <a:lumOff val="60000"/>
            </a:schemeClr>
          </a:solidFill>
          <a:ln w="57150">
            <a:solidFill>
              <a:srgbClr val="002060"/>
            </a:solidFill>
          </a:ln>
          <a:effectLst>
            <a:outerShdw blurRad="50800" dist="38100" dir="10800000" algn="r" rotWithShape="0">
              <a:prstClr val="black">
                <a:alpha val="40000"/>
              </a:prstClr>
            </a:outerShdw>
          </a:effectLst>
        </p:spPr>
        <p:txBody>
          <a:bodyPr>
            <a:normAutofit/>
          </a:bodyPr>
          <a:lstStyle/>
          <a:p>
            <a:r>
              <a:rPr lang="en-GB" sz="7200" b="1" dirty="0" smtClean="0">
                <a:solidFill>
                  <a:srgbClr val="FF0066"/>
                </a:solidFill>
              </a:rPr>
              <a:t>Emotion Coaching</a:t>
            </a:r>
            <a:endParaRPr lang="en-GB" sz="7200" b="1" dirty="0">
              <a:solidFill>
                <a:srgbClr val="FF0066"/>
              </a:solidFill>
            </a:endParaRPr>
          </a:p>
        </p:txBody>
      </p:sp>
      <p:sp>
        <p:nvSpPr>
          <p:cNvPr id="3" name="Subtitle 2"/>
          <p:cNvSpPr>
            <a:spLocks noGrp="1"/>
          </p:cNvSpPr>
          <p:nvPr>
            <p:ph type="subTitle" idx="1"/>
          </p:nvPr>
        </p:nvSpPr>
        <p:spPr>
          <a:xfrm>
            <a:off x="1475656" y="3933056"/>
            <a:ext cx="6408712" cy="2232248"/>
          </a:xfrm>
          <a:solidFill>
            <a:schemeClr val="bg1"/>
          </a:solidFill>
          <a:ln>
            <a:solidFill>
              <a:schemeClr val="bg1"/>
            </a:solidFill>
          </a:ln>
        </p:spPr>
        <p:txBody>
          <a:bodyPr>
            <a:noAutofit/>
          </a:bodyPr>
          <a:lstStyle/>
          <a:p>
            <a:endParaRPr lang="en-GB" sz="2800" dirty="0" smtClean="0">
              <a:solidFill>
                <a:srgbClr val="002060"/>
              </a:solidFill>
            </a:endParaRPr>
          </a:p>
          <a:p>
            <a:endParaRPr lang="en-GB" sz="2800"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normAutofit fontScale="90000"/>
          </a:bodyPr>
          <a:lstStyle/>
          <a:p>
            <a:r>
              <a:rPr lang="en-GB" b="1" dirty="0"/>
              <a:t>Parenting behaviours – the securely attached child</a:t>
            </a:r>
          </a:p>
        </p:txBody>
      </p:sp>
      <p:sp>
        <p:nvSpPr>
          <p:cNvPr id="10243" name="Rectangle 3"/>
          <p:cNvSpPr>
            <a:spLocks noGrp="1" noChangeArrowheads="1"/>
          </p:cNvSpPr>
          <p:nvPr>
            <p:ph type="body" idx="1"/>
          </p:nvPr>
        </p:nvSpPr>
        <p:spPr/>
        <p:txBody>
          <a:bodyPr/>
          <a:lstStyle/>
          <a:p>
            <a:pPr>
              <a:lnSpc>
                <a:spcPct val="90000"/>
              </a:lnSpc>
            </a:pPr>
            <a:r>
              <a:rPr lang="en-GB" dirty="0"/>
              <a:t>Sensitive to child’s </a:t>
            </a:r>
            <a:r>
              <a:rPr lang="en-GB" b="1" i="1" dirty="0"/>
              <a:t>emotional </a:t>
            </a:r>
            <a:r>
              <a:rPr lang="en-GB" dirty="0"/>
              <a:t>state</a:t>
            </a:r>
          </a:p>
          <a:p>
            <a:pPr>
              <a:lnSpc>
                <a:spcPct val="90000"/>
              </a:lnSpc>
            </a:pPr>
            <a:r>
              <a:rPr lang="en-GB" dirty="0"/>
              <a:t>Responsive to signals of distress</a:t>
            </a:r>
          </a:p>
          <a:p>
            <a:pPr>
              <a:lnSpc>
                <a:spcPct val="90000"/>
              </a:lnSpc>
            </a:pPr>
            <a:r>
              <a:rPr lang="en-GB" dirty="0"/>
              <a:t>Comforting</a:t>
            </a:r>
          </a:p>
          <a:p>
            <a:pPr>
              <a:lnSpc>
                <a:spcPct val="90000"/>
              </a:lnSpc>
            </a:pPr>
            <a:r>
              <a:rPr lang="en-GB" dirty="0"/>
              <a:t>Available and engaging</a:t>
            </a:r>
          </a:p>
          <a:p>
            <a:pPr>
              <a:lnSpc>
                <a:spcPct val="90000"/>
              </a:lnSpc>
            </a:pPr>
            <a:r>
              <a:rPr lang="en-GB" dirty="0"/>
              <a:t>Able to attune</a:t>
            </a:r>
          </a:p>
          <a:p>
            <a:pPr>
              <a:lnSpc>
                <a:spcPct val="90000"/>
              </a:lnSpc>
            </a:pPr>
            <a:r>
              <a:rPr lang="en-GB" dirty="0"/>
              <a:t>Absorbs child’s protest</a:t>
            </a:r>
          </a:p>
          <a:p>
            <a:pPr>
              <a:lnSpc>
                <a:spcPct val="90000"/>
              </a:lnSpc>
            </a:pPr>
            <a:r>
              <a:rPr lang="en-GB" dirty="0"/>
              <a:t>Protective</a:t>
            </a:r>
          </a:p>
          <a:p>
            <a:pPr>
              <a:lnSpc>
                <a:spcPct val="90000"/>
              </a:lnSpc>
            </a:pPr>
            <a:r>
              <a:rPr lang="en-GB" dirty="0"/>
              <a:t>Provides secure base</a:t>
            </a:r>
          </a:p>
        </p:txBody>
      </p:sp>
      <p:pic>
        <p:nvPicPr>
          <p:cNvPr id="1026" name="Picture 2" descr="C:\Users\chsdrhornsby\AppData\Local\Microsoft\Windows\Temporary Internet Files\Content.IE5\LT43OBR7\MP900430914[1].jpg"/>
          <p:cNvPicPr>
            <a:picLocks noChangeAspect="1" noChangeArrowheads="1"/>
          </p:cNvPicPr>
          <p:nvPr/>
        </p:nvPicPr>
        <p:blipFill>
          <a:blip r:embed="rId3" cstate="print"/>
          <a:srcRect/>
          <a:stretch>
            <a:fillRect/>
          </a:stretch>
        </p:blipFill>
        <p:spPr bwMode="auto">
          <a:xfrm>
            <a:off x="5940152" y="4077072"/>
            <a:ext cx="2592288" cy="20422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difficulties occur?</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spcBef>
                <a:spcPct val="0"/>
              </a:spcBef>
            </a:pPr>
            <a:r>
              <a:rPr lang="en-GB" dirty="0"/>
              <a:t>Cognitive development</a:t>
            </a:r>
          </a:p>
          <a:p>
            <a:pPr>
              <a:lnSpc>
                <a:spcPct val="150000"/>
              </a:lnSpc>
              <a:spcBef>
                <a:spcPct val="0"/>
              </a:spcBef>
            </a:pPr>
            <a:r>
              <a:rPr lang="en-GB" dirty="0"/>
              <a:t>Communication skills</a:t>
            </a:r>
          </a:p>
          <a:p>
            <a:pPr>
              <a:lnSpc>
                <a:spcPct val="150000"/>
              </a:lnSpc>
              <a:spcBef>
                <a:spcPct val="0"/>
              </a:spcBef>
            </a:pPr>
            <a:r>
              <a:rPr lang="en-GB" dirty="0"/>
              <a:t>Impulsivity</a:t>
            </a:r>
          </a:p>
          <a:p>
            <a:pPr>
              <a:lnSpc>
                <a:spcPct val="150000"/>
              </a:lnSpc>
              <a:spcBef>
                <a:spcPct val="0"/>
              </a:spcBef>
            </a:pPr>
            <a:r>
              <a:rPr lang="en-GB" dirty="0"/>
              <a:t>Parents personal traits, expectations and reactions to a child’s behaviour. </a:t>
            </a:r>
          </a:p>
          <a:p>
            <a:pPr>
              <a:lnSpc>
                <a:spcPct val="150000"/>
              </a:lnSpc>
              <a:spcBef>
                <a:spcPct val="0"/>
              </a:spcBef>
            </a:pPr>
            <a:r>
              <a:rPr lang="en-GB" dirty="0"/>
              <a:t>Temperament</a:t>
            </a:r>
          </a:p>
          <a:p>
            <a:pPr>
              <a:lnSpc>
                <a:spcPct val="150000"/>
              </a:lnSpc>
              <a:spcBef>
                <a:spcPct val="0"/>
              </a:spcBef>
            </a:pPr>
            <a:r>
              <a:rPr lang="en-GB" dirty="0"/>
              <a:t>Sensory functioning</a:t>
            </a:r>
          </a:p>
          <a:p>
            <a:endParaRPr lang="en-GB" dirty="0"/>
          </a:p>
        </p:txBody>
      </p:sp>
    </p:spTree>
    <p:extLst>
      <p:ext uri="{BB962C8B-B14F-4D97-AF65-F5344CB8AC3E}">
        <p14:creationId xmlns:p14="http://schemas.microsoft.com/office/powerpoint/2010/main" val="229310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20688"/>
            <a:ext cx="5814392" cy="5196166"/>
          </a:xfrm>
          <a:prstGeom prst="rect">
            <a:avLst/>
          </a:prstGeom>
        </p:spPr>
        <p:txBody>
          <a:bodyPr wrap="square">
            <a:spAutoFit/>
          </a:bodyPr>
          <a:lstStyle/>
          <a:p>
            <a:r>
              <a:rPr lang="en-GB" sz="2800" dirty="0"/>
              <a:t>Emotional regulation can affect a variety of different areas:</a:t>
            </a:r>
          </a:p>
          <a:p>
            <a:pPr>
              <a:buFontTx/>
              <a:buNone/>
            </a:pPr>
            <a:endParaRPr lang="en-GB" sz="2800" dirty="0"/>
          </a:p>
          <a:p>
            <a:pPr>
              <a:lnSpc>
                <a:spcPct val="150000"/>
              </a:lnSpc>
              <a:buFontTx/>
              <a:buChar char="-"/>
            </a:pPr>
            <a:r>
              <a:rPr lang="en-GB" sz="2800" dirty="0"/>
              <a:t>Social skills (empathy/relationships with adults)</a:t>
            </a:r>
          </a:p>
          <a:p>
            <a:pPr>
              <a:lnSpc>
                <a:spcPct val="150000"/>
              </a:lnSpc>
              <a:buFontTx/>
              <a:buChar char="-"/>
            </a:pPr>
            <a:r>
              <a:rPr lang="en-GB" sz="2800" dirty="0"/>
              <a:t>Cognitive skills (concentration &amp; attention/ problem solving &amp; flexibility/academic development)</a:t>
            </a:r>
          </a:p>
          <a:p>
            <a:pPr>
              <a:lnSpc>
                <a:spcPct val="150000"/>
              </a:lnSpc>
              <a:buFontTx/>
              <a:buChar char="-"/>
            </a:pPr>
            <a:r>
              <a:rPr lang="en-GB" sz="2800" dirty="0"/>
              <a:t>Self-esteem </a:t>
            </a:r>
            <a:endParaRPr lang="en-US" sz="2800" dirty="0"/>
          </a:p>
        </p:txBody>
      </p:sp>
    </p:spTree>
    <p:extLst>
      <p:ext uri="{BB962C8B-B14F-4D97-AF65-F5344CB8AC3E}">
        <p14:creationId xmlns:p14="http://schemas.microsoft.com/office/powerpoint/2010/main" val="403633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solidFill>
                  <a:srgbClr val="0070C0"/>
                </a:solidFill>
              </a:rPr>
              <a:t>Emotional Development</a:t>
            </a:r>
            <a:endParaRPr lang="en-US" smtClean="0">
              <a:solidFill>
                <a:srgbClr val="0070C0"/>
              </a:solidFill>
            </a:endParaRPr>
          </a:p>
        </p:txBody>
      </p:sp>
      <p:sp>
        <p:nvSpPr>
          <p:cNvPr id="4" name="Footer Placeholder 3"/>
          <p:cNvSpPr>
            <a:spLocks noGrp="1"/>
          </p:cNvSpPr>
          <p:nvPr>
            <p:ph type="ftr" sz="quarter" idx="10"/>
          </p:nvPr>
        </p:nvSpPr>
        <p:spPr/>
        <p:txBody>
          <a:bodyPr/>
          <a:lstStyle/>
          <a:p>
            <a:pPr>
              <a:defRPr/>
            </a:pPr>
            <a:r>
              <a:rPr lang="en-US" smtClean="0"/>
              <a:t>Supporting Children’s Emotional Development  Educational Psychology Service</a:t>
            </a:r>
            <a:endParaRPr lang="en-GB"/>
          </a:p>
        </p:txBody>
      </p:sp>
      <p:sp>
        <p:nvSpPr>
          <p:cNvPr id="5" name="Slide Number Placeholder 4"/>
          <p:cNvSpPr>
            <a:spLocks noGrp="1"/>
          </p:cNvSpPr>
          <p:nvPr>
            <p:ph type="sldNum" sz="quarter" idx="11"/>
          </p:nvPr>
        </p:nvSpPr>
        <p:spPr/>
        <p:txBody>
          <a:bodyPr/>
          <a:lstStyle/>
          <a:p>
            <a:pPr>
              <a:defRPr/>
            </a:pPr>
            <a:fld id="{E036FC68-2C26-4CC8-B552-9ED3E59404F7}" type="slidenum">
              <a:rPr lang="en-GB" smtClean="0"/>
              <a:pPr>
                <a:defRPr/>
              </a:pPr>
              <a:t>13</a:t>
            </a:fld>
            <a:endParaRPr lang="en-GB"/>
          </a:p>
        </p:txBody>
      </p:sp>
      <p:sp>
        <p:nvSpPr>
          <p:cNvPr id="21509" name="Rectangle 5"/>
          <p:cNvSpPr>
            <a:spLocks noChangeArrowheads="1"/>
          </p:cNvSpPr>
          <p:nvPr/>
        </p:nvSpPr>
        <p:spPr bwMode="auto">
          <a:xfrm>
            <a:off x="323850" y="836613"/>
            <a:ext cx="8424863" cy="5262562"/>
          </a:xfrm>
          <a:prstGeom prst="rect">
            <a:avLst/>
          </a:prstGeom>
          <a:noFill/>
          <a:ln w="9525">
            <a:noFill/>
            <a:miter lim="800000"/>
            <a:headEnd/>
            <a:tailEnd/>
          </a:ln>
        </p:spPr>
        <p:txBody>
          <a:bodyPr>
            <a:spAutoFit/>
          </a:bodyPr>
          <a:lstStyle/>
          <a:p>
            <a:pPr>
              <a:lnSpc>
                <a:spcPct val="150000"/>
              </a:lnSpc>
            </a:pPr>
            <a:r>
              <a:rPr lang="en-GB" sz="2800" dirty="0">
                <a:latin typeface="Calibri" pitchFamily="34" charset="0"/>
                <a:ea typeface="Calibri" pitchFamily="34" charset="0"/>
                <a:cs typeface="Times New Roman" pitchFamily="18" charset="0"/>
              </a:rPr>
              <a:t>Special Education Needs and Disabilities and emotional development:</a:t>
            </a:r>
          </a:p>
          <a:p>
            <a:pPr lvl="2">
              <a:lnSpc>
                <a:spcPct val="150000"/>
              </a:lnSpc>
              <a:buFontTx/>
              <a:buChar char="-"/>
            </a:pPr>
            <a:r>
              <a:rPr lang="en-GB" sz="2800" dirty="0">
                <a:latin typeface="Calibri" pitchFamily="34" charset="0"/>
                <a:ea typeface="Calibri" pitchFamily="34" charset="0"/>
                <a:cs typeface="Times New Roman" pitchFamily="18" charset="0"/>
              </a:rPr>
              <a:t> Language development</a:t>
            </a:r>
          </a:p>
          <a:p>
            <a:pPr lvl="2">
              <a:lnSpc>
                <a:spcPct val="150000"/>
              </a:lnSpc>
              <a:buFontTx/>
              <a:buChar char="-"/>
            </a:pPr>
            <a:r>
              <a:rPr lang="en-GB" sz="2800" dirty="0">
                <a:latin typeface="Calibri" pitchFamily="34" charset="0"/>
                <a:ea typeface="Calibri" pitchFamily="34" charset="0"/>
                <a:cs typeface="Times New Roman" pitchFamily="18" charset="0"/>
              </a:rPr>
              <a:t> Level of understanding</a:t>
            </a:r>
          </a:p>
          <a:p>
            <a:pPr lvl="2">
              <a:lnSpc>
                <a:spcPct val="150000"/>
              </a:lnSpc>
              <a:buFontTx/>
              <a:buChar char="-"/>
            </a:pPr>
            <a:r>
              <a:rPr lang="en-GB" sz="2800" dirty="0">
                <a:latin typeface="Calibri" pitchFamily="34" charset="0"/>
                <a:ea typeface="Calibri" pitchFamily="34" charset="0"/>
                <a:cs typeface="Times New Roman" pitchFamily="18" charset="0"/>
              </a:rPr>
              <a:t> What else?</a:t>
            </a:r>
          </a:p>
          <a:p>
            <a:pPr>
              <a:lnSpc>
                <a:spcPct val="150000"/>
              </a:lnSpc>
            </a:pPr>
            <a:endParaRPr lang="en-GB" sz="2800" dirty="0">
              <a:latin typeface="Calibri" pitchFamily="34" charset="0"/>
              <a:ea typeface="Calibri" pitchFamily="34" charset="0"/>
              <a:cs typeface="Times New Roman" pitchFamily="18" charset="0"/>
            </a:endParaRPr>
          </a:p>
          <a:p>
            <a:pPr>
              <a:lnSpc>
                <a:spcPct val="150000"/>
              </a:lnSpc>
            </a:pPr>
            <a:r>
              <a:rPr lang="en-GB" sz="2800" dirty="0">
                <a:latin typeface="Calibri" pitchFamily="34" charset="0"/>
                <a:ea typeface="Calibri" pitchFamily="34" charset="0"/>
                <a:cs typeface="Times New Roman" pitchFamily="18" charset="0"/>
              </a:rPr>
              <a:t>Adapting our responses to fit with where our young person’s emotional regulation is at developmentally. </a:t>
            </a:r>
          </a:p>
        </p:txBody>
      </p:sp>
    </p:spTree>
    <p:extLst>
      <p:ext uri="{BB962C8B-B14F-4D97-AF65-F5344CB8AC3E}">
        <p14:creationId xmlns:p14="http://schemas.microsoft.com/office/powerpoint/2010/main" val="38275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p:cNvSpPr/>
          <p:nvPr/>
        </p:nvSpPr>
        <p:spPr>
          <a:xfrm>
            <a:off x="6228184" y="188640"/>
            <a:ext cx="2736304" cy="223224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solidFill>
                  <a:srgbClr val="009999"/>
                </a:solidFill>
              </a:rPr>
              <a:t>ACTIVITY</a:t>
            </a:r>
            <a:endParaRPr lang="en-GB" b="1" dirty="0">
              <a:solidFill>
                <a:srgbClr val="009999"/>
              </a:solidFill>
            </a:endParaRPr>
          </a:p>
        </p:txBody>
      </p:sp>
      <p:sp>
        <p:nvSpPr>
          <p:cNvPr id="3" name="Content Placeholder 2"/>
          <p:cNvSpPr>
            <a:spLocks noGrp="1"/>
          </p:cNvSpPr>
          <p:nvPr>
            <p:ph idx="1"/>
          </p:nvPr>
        </p:nvSpPr>
        <p:spPr>
          <a:xfrm>
            <a:off x="755576" y="1916832"/>
            <a:ext cx="7416824" cy="3810000"/>
          </a:xfrm>
        </p:spPr>
        <p:txBody>
          <a:bodyPr/>
          <a:lstStyle/>
          <a:p>
            <a:r>
              <a:rPr lang="en-GB" sz="3200" dirty="0" smtClean="0"/>
              <a:t>Get into groups of three.</a:t>
            </a:r>
          </a:p>
          <a:p>
            <a:r>
              <a:rPr lang="en-GB" b="1" dirty="0" smtClean="0">
                <a:solidFill>
                  <a:srgbClr val="0070C0"/>
                </a:solidFill>
              </a:rPr>
              <a:t>If you were feeling very distressed / out of control, what would you want a friend to do?</a:t>
            </a:r>
          </a:p>
          <a:p>
            <a:pPr>
              <a:buBlip>
                <a:blip r:embed="rId3"/>
              </a:buBlip>
            </a:pPr>
            <a:r>
              <a:rPr lang="en-GB" sz="3200" i="1" dirty="0" smtClean="0"/>
              <a:t>Prepare to feedback and discuss</a:t>
            </a:r>
            <a:endParaRPr lang="en-GB" sz="3200" i="1" dirty="0"/>
          </a:p>
        </p:txBody>
      </p:sp>
      <p:pic>
        <p:nvPicPr>
          <p:cNvPr id="7" name="Picture 6" descr="Feedback.jpg"/>
          <p:cNvPicPr>
            <a:picLocks noChangeAspect="1"/>
          </p:cNvPicPr>
          <p:nvPr/>
        </p:nvPicPr>
        <p:blipFill>
          <a:blip r:embed="rId4" cstate="print"/>
          <a:stretch>
            <a:fillRect/>
          </a:stretch>
        </p:blipFill>
        <p:spPr>
          <a:xfrm>
            <a:off x="417082" y="260648"/>
            <a:ext cx="1850662" cy="1728192"/>
          </a:xfrm>
          <a:prstGeom prst="rect">
            <a:avLst/>
          </a:prstGeom>
        </p:spPr>
      </p:pic>
      <p:sp>
        <p:nvSpPr>
          <p:cNvPr id="6" name="Title 1"/>
          <p:cNvSpPr txBox="1">
            <a:spLocks/>
          </p:cNvSpPr>
          <p:nvPr/>
        </p:nvSpPr>
        <p:spPr>
          <a:xfrm>
            <a:off x="6300192" y="764704"/>
            <a:ext cx="250351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dirty="0" smtClean="0">
                <a:solidFill>
                  <a:srgbClr val="FFFF00"/>
                </a:solidFill>
                <a:latin typeface="+mj-lt"/>
                <a:ea typeface="+mj-ea"/>
                <a:cs typeface="+mj-cs"/>
              </a:rPr>
              <a:t>2</a:t>
            </a:r>
            <a:r>
              <a:rPr kumimoji="0" lang="en-GB" sz="4400" b="1" i="0" u="none" strike="noStrike" kern="1200" cap="none" spc="0" normalizeH="0" baseline="0" noProof="0" dirty="0" smtClean="0">
                <a:ln>
                  <a:noFill/>
                </a:ln>
                <a:solidFill>
                  <a:srgbClr val="FFFF00"/>
                </a:solidFill>
                <a:effectLst/>
                <a:uLnTx/>
                <a:uFillTx/>
                <a:latin typeface="+mj-lt"/>
                <a:ea typeface="+mj-ea"/>
                <a:cs typeface="+mj-cs"/>
              </a:rPr>
              <a:t> mins</a:t>
            </a:r>
            <a:endParaRPr kumimoji="0" lang="en-GB" sz="44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Spot the difference</a:t>
            </a:r>
            <a:endParaRPr lang="en-GB" b="1" dirty="0"/>
          </a:p>
        </p:txBody>
      </p:sp>
      <p:sp>
        <p:nvSpPr>
          <p:cNvPr id="3" name="Content Placeholder 2"/>
          <p:cNvSpPr>
            <a:spLocks noGrp="1"/>
          </p:cNvSpPr>
          <p:nvPr>
            <p:ph idx="1"/>
          </p:nvPr>
        </p:nvSpPr>
        <p:spPr/>
        <p:txBody>
          <a:bodyPr>
            <a:normAutofit lnSpcReduction="10000"/>
          </a:bodyPr>
          <a:lstStyle/>
          <a:p>
            <a:pPr>
              <a:buNone/>
            </a:pPr>
            <a:r>
              <a:rPr lang="en-GB" b="1" dirty="0" smtClean="0">
                <a:solidFill>
                  <a:srgbClr val="002060"/>
                </a:solidFill>
              </a:rPr>
              <a:t>Dismissive</a:t>
            </a:r>
            <a:r>
              <a:rPr lang="en-GB" b="1" dirty="0" smtClean="0">
                <a:solidFill>
                  <a:srgbClr val="7030A0"/>
                </a:solidFill>
              </a:rPr>
              <a:t>       </a:t>
            </a:r>
            <a:r>
              <a:rPr lang="en-GB" dirty="0" smtClean="0">
                <a:solidFill>
                  <a:srgbClr val="7030A0"/>
                </a:solidFill>
              </a:rPr>
              <a:t>	</a:t>
            </a:r>
            <a:r>
              <a:rPr lang="en-GB" dirty="0" smtClean="0"/>
              <a:t>	         </a:t>
            </a:r>
            <a:r>
              <a:rPr lang="en-GB" b="1" dirty="0" smtClean="0">
                <a:solidFill>
                  <a:srgbClr val="002060"/>
                </a:solidFill>
              </a:rPr>
              <a:t>Disapproving</a:t>
            </a:r>
          </a:p>
          <a:p>
            <a:pPr>
              <a:buNone/>
            </a:pPr>
            <a:r>
              <a:rPr lang="en-GB" dirty="0" smtClean="0"/>
              <a:t>Low empathy			Low empathy</a:t>
            </a:r>
          </a:p>
          <a:p>
            <a:pPr>
              <a:buNone/>
            </a:pPr>
            <a:r>
              <a:rPr lang="en-GB" dirty="0" smtClean="0"/>
              <a:t>Low guidance			High guidance	</a:t>
            </a:r>
          </a:p>
          <a:p>
            <a:pPr>
              <a:buNone/>
            </a:pPr>
            <a:endParaRPr lang="en-GB" dirty="0" smtClean="0"/>
          </a:p>
          <a:p>
            <a:pPr>
              <a:buNone/>
            </a:pPr>
            <a:r>
              <a:rPr lang="en-GB" b="1" dirty="0" smtClean="0">
                <a:solidFill>
                  <a:srgbClr val="002060"/>
                </a:solidFill>
              </a:rPr>
              <a:t>Laissez Faire</a:t>
            </a:r>
            <a:r>
              <a:rPr lang="en-GB" dirty="0" smtClean="0"/>
              <a:t>			</a:t>
            </a:r>
            <a:r>
              <a:rPr lang="en-GB" b="1" dirty="0" smtClean="0">
                <a:solidFill>
                  <a:srgbClr val="7030A0"/>
                </a:solidFill>
              </a:rPr>
              <a:t>Emotion Coaching</a:t>
            </a:r>
          </a:p>
          <a:p>
            <a:pPr>
              <a:buNone/>
            </a:pPr>
            <a:r>
              <a:rPr lang="en-GB" dirty="0" smtClean="0"/>
              <a:t>High empathy			High empathy </a:t>
            </a:r>
          </a:p>
          <a:p>
            <a:pPr>
              <a:buNone/>
            </a:pPr>
            <a:r>
              <a:rPr lang="en-GB" dirty="0" smtClean="0"/>
              <a:t>Low guidance			High guidance</a:t>
            </a:r>
          </a:p>
          <a:p>
            <a:pPr>
              <a:buNone/>
            </a:pPr>
            <a:endParaRPr lang="en-GB" sz="1200" dirty="0" smtClean="0"/>
          </a:p>
          <a:p>
            <a:pPr>
              <a:buNone/>
            </a:pPr>
            <a:endParaRPr lang="en-GB" sz="1200" dirty="0" smtClean="0"/>
          </a:p>
          <a:p>
            <a:pPr>
              <a:buNone/>
            </a:pPr>
            <a:r>
              <a:rPr lang="en-GB" sz="1600" dirty="0" smtClean="0"/>
              <a:t>Adapted from Janet Rose</a:t>
            </a:r>
          </a:p>
          <a:p>
            <a:pPr>
              <a:buNone/>
            </a:pPr>
            <a:endParaRPr lang="en-GB" sz="1400" dirty="0"/>
          </a:p>
        </p:txBody>
      </p:sp>
      <p:cxnSp>
        <p:nvCxnSpPr>
          <p:cNvPr id="5" name="Straight Connector 4"/>
          <p:cNvCxnSpPr>
            <a:stCxn id="3" idx="0"/>
            <a:endCxn id="3" idx="2"/>
          </p:cNvCxnSpPr>
          <p:nvPr/>
        </p:nvCxnSpPr>
        <p:spPr>
          <a:xfrm>
            <a:off x="4572000" y="1600200"/>
            <a:ext cx="0" cy="4525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3501008"/>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hlinkClick r:id="rId2" action="ppaction://hlinkfile"/>
              </a:rPr>
              <a:t>Empathy</a:t>
            </a:r>
            <a:r>
              <a:rPr lang="en-GB" u="sng" dirty="0" smtClean="0"/>
              <a:t> </a:t>
            </a:r>
            <a:r>
              <a:rPr lang="en-GB" u="sng" dirty="0" err="1" smtClean="0"/>
              <a:t>vs</a:t>
            </a:r>
            <a:r>
              <a:rPr lang="en-GB" u="sng" dirty="0" smtClean="0"/>
              <a:t> Sympathy</a:t>
            </a:r>
            <a:endParaRPr lang="en-GB" u="sng" dirty="0"/>
          </a:p>
        </p:txBody>
      </p:sp>
      <p:pic>
        <p:nvPicPr>
          <p:cNvPr id="1026" name="Picture 2"/>
          <p:cNvPicPr>
            <a:picLocks noChangeAspect="1" noChangeArrowheads="1"/>
          </p:cNvPicPr>
          <p:nvPr/>
        </p:nvPicPr>
        <p:blipFill>
          <a:blip r:embed="rId3" cstate="print"/>
          <a:srcRect/>
          <a:stretch>
            <a:fillRect/>
          </a:stretch>
        </p:blipFill>
        <p:spPr bwMode="auto">
          <a:xfrm>
            <a:off x="1763688" y="1628800"/>
            <a:ext cx="5658091" cy="370919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dirty="0" smtClean="0"/>
              <a:t>Connecting Emotionally</a:t>
            </a:r>
            <a:endParaRPr lang="en-GB" b="1" dirty="0"/>
          </a:p>
        </p:txBody>
      </p:sp>
      <p:sp>
        <p:nvSpPr>
          <p:cNvPr id="3" name="Content Placeholder 2"/>
          <p:cNvSpPr>
            <a:spLocks noGrp="1"/>
          </p:cNvSpPr>
          <p:nvPr>
            <p:ph idx="1"/>
          </p:nvPr>
        </p:nvSpPr>
        <p:spPr>
          <a:xfrm>
            <a:off x="467544" y="1124744"/>
            <a:ext cx="8229600" cy="5040560"/>
          </a:xfrm>
        </p:spPr>
        <p:txBody>
          <a:bodyPr>
            <a:noAutofit/>
          </a:bodyPr>
          <a:lstStyle/>
          <a:p>
            <a:r>
              <a:rPr lang="en-GB" sz="2650" dirty="0" smtClean="0">
                <a:latin typeface="+mj-lt"/>
              </a:rPr>
              <a:t>Empathy is </a:t>
            </a:r>
            <a:r>
              <a:rPr lang="en-GB" sz="2650" u="sng" dirty="0" smtClean="0">
                <a:latin typeface="+mj-lt"/>
              </a:rPr>
              <a:t>always</a:t>
            </a:r>
            <a:r>
              <a:rPr lang="en-GB" sz="2650" dirty="0" smtClean="0">
                <a:latin typeface="+mj-lt"/>
              </a:rPr>
              <a:t> the place to start in order to help  the child work from both sides of the upstairs brain</a:t>
            </a:r>
          </a:p>
          <a:p>
            <a:r>
              <a:rPr lang="en-GB" sz="2650" b="1" dirty="0" smtClean="0">
                <a:latin typeface="+mj-lt"/>
              </a:rPr>
              <a:t>Emotional ‘first aid’ </a:t>
            </a:r>
            <a:r>
              <a:rPr lang="en-GB" sz="2650" dirty="0" smtClean="0">
                <a:latin typeface="+mj-lt"/>
              </a:rPr>
              <a:t>is needed </a:t>
            </a:r>
            <a:r>
              <a:rPr lang="en-GB" sz="2650" u="sng" dirty="0" smtClean="0">
                <a:latin typeface="+mj-lt"/>
              </a:rPr>
              <a:t>first </a:t>
            </a:r>
            <a:r>
              <a:rPr lang="en-GB" sz="2650" b="1" dirty="0" smtClean="0">
                <a:latin typeface="+mj-lt"/>
              </a:rPr>
              <a:t> </a:t>
            </a:r>
            <a:endParaRPr lang="en-GB" sz="2650" dirty="0" smtClean="0">
              <a:latin typeface="+mj-lt"/>
            </a:endParaRPr>
          </a:p>
          <a:p>
            <a:r>
              <a:rPr lang="en-GB" sz="2650" dirty="0" smtClean="0">
                <a:latin typeface="+mj-lt"/>
              </a:rPr>
              <a:t>Proposing solutions  before empathising is like trying to build a house before you lay a firm foundation</a:t>
            </a:r>
          </a:p>
          <a:p>
            <a:r>
              <a:rPr lang="en-GB" sz="2650" dirty="0" smtClean="0">
                <a:latin typeface="+mj-lt"/>
              </a:rPr>
              <a:t>Stop talking and listen – even when you don’t like the behaviour, acknowledge the feelings</a:t>
            </a:r>
          </a:p>
          <a:p>
            <a:r>
              <a:rPr lang="en-GB" sz="2800" b="1" dirty="0" smtClean="0">
                <a:solidFill>
                  <a:srgbClr val="0070C0"/>
                </a:solidFill>
              </a:rPr>
              <a:t>CONNECTION BEFORE CORRECTION</a:t>
            </a:r>
          </a:p>
          <a:p>
            <a:r>
              <a:rPr lang="en-GB" sz="2800" b="1" dirty="0" smtClean="0">
                <a:solidFill>
                  <a:srgbClr val="0070C0"/>
                </a:solidFill>
              </a:rPr>
              <a:t>RAPPORT BEFORE REASON </a:t>
            </a:r>
          </a:p>
          <a:p>
            <a:r>
              <a:rPr lang="en-GB" sz="2650" b="1" dirty="0" smtClean="0">
                <a:solidFill>
                  <a:srgbClr val="0070C0"/>
                </a:solidFill>
                <a:latin typeface="+mj-lt"/>
              </a:rPr>
              <a:t>NAME IT, TO TAME IT </a:t>
            </a:r>
          </a:p>
          <a:p>
            <a:endParaRPr lang="en-GB" sz="2650" i="1" dirty="0" smtClean="0">
              <a:latin typeface="+mj-lt"/>
            </a:endParaRPr>
          </a:p>
          <a:p>
            <a:endParaRPr lang="en-GB" sz="2650" dirty="0" smtClean="0">
              <a:latin typeface="+mj-lt"/>
            </a:endParaRPr>
          </a:p>
        </p:txBody>
      </p:sp>
      <p:sp>
        <p:nvSpPr>
          <p:cNvPr id="32770" name="AutoShape 2" descr="Image result for EMPATHY"/>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EMPATHY"/>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4" name="AutoShape 6" descr="Image result for EMPATHY"/>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EMPATHY.png"/>
          <p:cNvPicPr>
            <a:picLocks noChangeAspect="1"/>
          </p:cNvPicPr>
          <p:nvPr/>
        </p:nvPicPr>
        <p:blipFill>
          <a:blip r:embed="rId3" cstate="print"/>
          <a:stretch>
            <a:fillRect/>
          </a:stretch>
        </p:blipFill>
        <p:spPr>
          <a:xfrm>
            <a:off x="5004048" y="4725144"/>
            <a:ext cx="3767673" cy="18722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Connecting Emotionally </a:t>
            </a:r>
            <a:endParaRPr lang="en-GB" dirty="0"/>
          </a:p>
        </p:txBody>
      </p:sp>
      <p:sp>
        <p:nvSpPr>
          <p:cNvPr id="3" name="Content Placeholder 2"/>
          <p:cNvSpPr>
            <a:spLocks noGrp="1"/>
          </p:cNvSpPr>
          <p:nvPr>
            <p:ph idx="1"/>
          </p:nvPr>
        </p:nvSpPr>
        <p:spPr/>
        <p:txBody>
          <a:bodyPr/>
          <a:lstStyle/>
          <a:p>
            <a:r>
              <a:rPr lang="en-GB" dirty="0" smtClean="0"/>
              <a:t>Emotion coaching builds a power base that is an </a:t>
            </a:r>
            <a:r>
              <a:rPr lang="en-GB" u="sng" dirty="0" smtClean="0"/>
              <a:t>emotional bond </a:t>
            </a:r>
            <a:r>
              <a:rPr lang="en-GB" dirty="0" smtClean="0"/>
              <a:t>– this creates a </a:t>
            </a:r>
            <a:r>
              <a:rPr lang="en-GB" b="1" dirty="0" smtClean="0"/>
              <a:t>safe haven</a:t>
            </a:r>
            <a:r>
              <a:rPr lang="en-GB" dirty="0" smtClean="0"/>
              <a:t>, </a:t>
            </a:r>
            <a:r>
              <a:rPr lang="en-GB" b="1" dirty="0" smtClean="0"/>
              <a:t>a place of trust</a:t>
            </a:r>
            <a:r>
              <a:rPr lang="en-GB" dirty="0" smtClean="0"/>
              <a:t>, a place of </a:t>
            </a:r>
            <a:r>
              <a:rPr lang="en-GB" b="1" dirty="0" smtClean="0"/>
              <a:t>respect</a:t>
            </a:r>
            <a:r>
              <a:rPr lang="en-GB" dirty="0" smtClean="0"/>
              <a:t>, a place of </a:t>
            </a:r>
            <a:r>
              <a:rPr lang="en-GB" b="1" dirty="0" smtClean="0"/>
              <a:t>acceptance</a:t>
            </a:r>
            <a:endParaRPr lang="en-GB" dirty="0" smtClean="0"/>
          </a:p>
          <a:p>
            <a:r>
              <a:rPr lang="en-GB" dirty="0" smtClean="0"/>
              <a:t>This is turn leads to CYP giving </a:t>
            </a:r>
            <a:r>
              <a:rPr lang="en-GB" b="1" dirty="0" smtClean="0"/>
              <a:t>back respect</a:t>
            </a:r>
            <a:r>
              <a:rPr lang="en-GB" dirty="0" smtClean="0"/>
              <a:t>, acceptance and  boundaries </a:t>
            </a:r>
          </a:p>
          <a:p>
            <a:endParaRPr lang="en-GB" dirty="0"/>
          </a:p>
        </p:txBody>
      </p:sp>
      <p:pic>
        <p:nvPicPr>
          <p:cNvPr id="5" name="Picture 4" descr="EMOTION COACHING.png"/>
          <p:cNvPicPr>
            <a:picLocks noChangeAspect="1"/>
          </p:cNvPicPr>
          <p:nvPr/>
        </p:nvPicPr>
        <p:blipFill>
          <a:blip r:embed="rId3" cstate="print"/>
          <a:stretch>
            <a:fillRect/>
          </a:stretch>
        </p:blipFill>
        <p:spPr>
          <a:xfrm>
            <a:off x="5724128" y="4293096"/>
            <a:ext cx="3024336" cy="22975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‘Healthy’ Shame</a:t>
            </a:r>
            <a:endParaRPr lang="en-GB" b="1" dirty="0"/>
          </a:p>
        </p:txBody>
      </p:sp>
      <p:sp>
        <p:nvSpPr>
          <p:cNvPr id="3" name="Content Placeholder 2"/>
          <p:cNvSpPr>
            <a:spLocks noGrp="1"/>
          </p:cNvSpPr>
          <p:nvPr>
            <p:ph sz="half" idx="1"/>
          </p:nvPr>
        </p:nvSpPr>
        <p:spPr>
          <a:xfrm>
            <a:off x="457200" y="1524000"/>
            <a:ext cx="5029200" cy="4114800"/>
          </a:xfrm>
        </p:spPr>
        <p:txBody>
          <a:bodyPr>
            <a:normAutofit/>
          </a:bodyPr>
          <a:lstStyle/>
          <a:p>
            <a:pPr>
              <a:buNone/>
            </a:pPr>
            <a:r>
              <a:rPr lang="en-GB" dirty="0" smtClean="0"/>
              <a:t>	“Shame is an important dimension of socialisation but what matters equally is the recovery from shame. It is important to have a dose of </a:t>
            </a:r>
            <a:r>
              <a:rPr lang="en-GB" dirty="0" err="1" smtClean="0"/>
              <a:t>cortisol</a:t>
            </a:r>
            <a:r>
              <a:rPr lang="en-GB" dirty="0" smtClean="0"/>
              <a:t>, but it seems an “overdose” is extremely unhelpful” </a:t>
            </a:r>
          </a:p>
          <a:p>
            <a:pPr algn="r">
              <a:buNone/>
            </a:pPr>
            <a:r>
              <a:rPr lang="en-GB" dirty="0" smtClean="0"/>
              <a:t>(Gerhardt, 2004 p49). </a:t>
            </a:r>
            <a:endParaRPr lang="en-GB" dirty="0"/>
          </a:p>
        </p:txBody>
      </p:sp>
      <p:pic>
        <p:nvPicPr>
          <p:cNvPr id="11266" name="Picture 2" descr="http://t0.gstatic.com/images?q=tbn:ANd9GcSGIsYZUVt4eB7or76WPmDdposn5KxRERjth748_ZHsk1PCaw1y-VYStq-p:cache4.asset-cache.net/xc/rbee_46-an-asian-toddler-boy-in-overalls-scrunches-his-eyebrows.jpg%3Fv%3D1%26c%3DIWSAsset%26k%3D2%26d%3DEDF6F2F4F969CEBD098A2E5667DCFCD06976A3FACBF7B74AFC8261F5D8587EEF%26b%3DNzA%3D">
            <a:hlinkClick r:id="rId3"/>
          </p:cNvPr>
          <p:cNvPicPr>
            <a:picLocks noChangeAspect="1" noChangeArrowheads="1"/>
          </p:cNvPicPr>
          <p:nvPr/>
        </p:nvPicPr>
        <p:blipFill>
          <a:blip r:embed="rId4" cstate="print"/>
          <a:srcRect/>
          <a:stretch>
            <a:fillRect/>
          </a:stretch>
        </p:blipFill>
        <p:spPr bwMode="auto">
          <a:xfrm>
            <a:off x="5715000" y="1828800"/>
            <a:ext cx="2362200" cy="35568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2260848"/>
          </a:xfrm>
        </p:spPr>
        <p:txBody>
          <a:bodyPr/>
          <a:lstStyle/>
          <a:p>
            <a:pPr lvl="1">
              <a:buNone/>
            </a:pPr>
            <a:endParaRPr lang="en-GB" dirty="0" smtClean="0"/>
          </a:p>
          <a:p>
            <a:pPr lvl="1">
              <a:buNone/>
            </a:pPr>
            <a:endParaRPr lang="en-GB" dirty="0" smtClean="0"/>
          </a:p>
          <a:p>
            <a:pPr lvl="1">
              <a:buNone/>
            </a:pPr>
            <a:endParaRPr lang="en-GB" dirty="0" smtClean="0"/>
          </a:p>
          <a:p>
            <a:pPr lvl="1">
              <a:buNone/>
            </a:pPr>
            <a:endParaRPr lang="en-GB" dirty="0" smtClean="0"/>
          </a:p>
          <a:p>
            <a:pPr>
              <a:buNone/>
            </a:pPr>
            <a:endParaRPr lang="en-GB" dirty="0" smtClean="0"/>
          </a:p>
        </p:txBody>
      </p:sp>
      <p:pic>
        <p:nvPicPr>
          <p:cNvPr id="4" name="Picture 3" descr="Thinking Icon.jpg"/>
          <p:cNvPicPr>
            <a:picLocks noChangeAspect="1"/>
          </p:cNvPicPr>
          <p:nvPr/>
        </p:nvPicPr>
        <p:blipFill>
          <a:blip r:embed="rId3" cstate="print"/>
          <a:stretch>
            <a:fillRect/>
          </a:stretch>
        </p:blipFill>
        <p:spPr>
          <a:xfrm>
            <a:off x="6228184" y="3212976"/>
            <a:ext cx="1943962" cy="2591949"/>
          </a:xfrm>
          <a:prstGeom prst="rect">
            <a:avLst/>
          </a:prstGeom>
        </p:spPr>
      </p:pic>
      <p:sp>
        <p:nvSpPr>
          <p:cNvPr id="6" name="Title 5"/>
          <p:cNvSpPr txBox="1">
            <a:spLocks noGrp="1"/>
          </p:cNvSpPr>
          <p:nvPr>
            <p:ph type="title"/>
          </p:nvPr>
        </p:nvSpPr>
        <p:spPr>
          <a:xfrm>
            <a:off x="374848" y="1298957"/>
            <a:ext cx="8229600" cy="2308324"/>
          </a:xfrm>
          <a:prstGeom prst="rect">
            <a:avLst/>
          </a:prstGeom>
          <a:noFill/>
        </p:spPr>
        <p:txBody>
          <a:bodyPr wrap="square" rtlCol="0">
            <a:spAutoFit/>
          </a:bodyPr>
          <a:lstStyle/>
          <a:p>
            <a:pPr algn="ctr"/>
            <a:r>
              <a:rPr lang="en-US" sz="7200" b="1" dirty="0" smtClean="0">
                <a:solidFill>
                  <a:srgbClr val="009999"/>
                </a:solidFill>
              </a:rPr>
              <a:t>Why are we here today?</a:t>
            </a:r>
            <a:r>
              <a:rPr lang="en-US" sz="7200" u="sng" dirty="0" smtClean="0">
                <a:solidFill>
                  <a:srgbClr val="009999"/>
                </a:solidFill>
              </a:rPr>
              <a:t> </a:t>
            </a:r>
            <a:r>
              <a:rPr lang="en-GB" sz="7200" dirty="0" smtClean="0"/>
              <a:t> </a:t>
            </a:r>
            <a:endParaRPr lang="en-GB"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Toxic shame</a:t>
            </a:r>
            <a:endParaRPr lang="en-GB" b="1" dirty="0"/>
          </a:p>
        </p:txBody>
      </p:sp>
      <p:sp>
        <p:nvSpPr>
          <p:cNvPr id="3" name="Content Placeholder 2"/>
          <p:cNvSpPr>
            <a:spLocks noGrp="1"/>
          </p:cNvSpPr>
          <p:nvPr>
            <p:ph sz="half" idx="1"/>
          </p:nvPr>
        </p:nvSpPr>
        <p:spPr>
          <a:xfrm>
            <a:off x="457200" y="2590800"/>
            <a:ext cx="4495800" cy="2438400"/>
          </a:xfrm>
        </p:spPr>
        <p:txBody>
          <a:bodyPr>
            <a:normAutofit/>
          </a:bodyPr>
          <a:lstStyle/>
          <a:p>
            <a:r>
              <a:rPr lang="en-GB" dirty="0" smtClean="0"/>
              <a:t>Overwhelming feelings of shame</a:t>
            </a:r>
          </a:p>
          <a:p>
            <a:r>
              <a:rPr lang="en-GB" dirty="0" smtClean="0"/>
              <a:t>Internalised: ‘I am bad’</a:t>
            </a:r>
          </a:p>
          <a:p>
            <a:r>
              <a:rPr lang="en-GB" dirty="0" smtClean="0"/>
              <a:t>Often experienced globally rather than specifically</a:t>
            </a:r>
          </a:p>
        </p:txBody>
      </p:sp>
      <p:pic>
        <p:nvPicPr>
          <p:cNvPr id="63490" name="Picture 2" descr="http://t1.gstatic.com/images?q=tbn:ANd9GcRlJfyBQt9_ZV03VAqvCIHd0CPk2Z8RQYBEnw8b8npFNXaTpnEf0gzgFQ:https://s-media-cache-ak0.pinimg.com/236x/82/da/24/82da243f365584671c738cd3b5e8c334.jpg">
            <a:hlinkClick r:id="rId3"/>
          </p:cNvPr>
          <p:cNvPicPr>
            <a:picLocks noChangeAspect="1" noChangeArrowheads="1"/>
          </p:cNvPicPr>
          <p:nvPr/>
        </p:nvPicPr>
        <p:blipFill>
          <a:blip r:embed="rId4" cstate="print"/>
          <a:srcRect/>
          <a:stretch>
            <a:fillRect/>
          </a:stretch>
        </p:blipFill>
        <p:spPr bwMode="auto">
          <a:xfrm>
            <a:off x="5181600" y="2133600"/>
            <a:ext cx="3124200" cy="312420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Emotion coaching – what does it do?</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Teaches children about emotions </a:t>
            </a:r>
            <a:r>
              <a:rPr lang="en-GB" b="1" dirty="0" smtClean="0"/>
              <a:t>in the moment</a:t>
            </a:r>
          </a:p>
          <a:p>
            <a:r>
              <a:rPr lang="en-GB" dirty="0" smtClean="0"/>
              <a:t>Gives children </a:t>
            </a:r>
            <a:r>
              <a:rPr lang="en-GB" b="1" dirty="0" smtClean="0"/>
              <a:t>strategies</a:t>
            </a:r>
            <a:r>
              <a:rPr lang="en-GB" dirty="0" smtClean="0"/>
              <a:t> to help them deal with their emotional ups and downs</a:t>
            </a:r>
          </a:p>
          <a:p>
            <a:r>
              <a:rPr lang="en-GB" dirty="0" smtClean="0"/>
              <a:t>Accepts all emotions as </a:t>
            </a:r>
            <a:r>
              <a:rPr lang="en-GB" b="1" dirty="0" smtClean="0"/>
              <a:t>normal</a:t>
            </a:r>
          </a:p>
          <a:p>
            <a:r>
              <a:rPr lang="en-GB" dirty="0" smtClean="0"/>
              <a:t>Uses moments of undesirable behaviour as </a:t>
            </a:r>
            <a:r>
              <a:rPr lang="en-GB" b="1" dirty="0" smtClean="0"/>
              <a:t>opportunities for teaching</a:t>
            </a:r>
          </a:p>
          <a:p>
            <a:r>
              <a:rPr lang="en-GB" dirty="0" smtClean="0"/>
              <a:t>Builds relationships of </a:t>
            </a:r>
            <a:r>
              <a:rPr lang="en-GB" b="1" dirty="0" smtClean="0"/>
              <a:t>trust</a:t>
            </a:r>
            <a:r>
              <a:rPr lang="en-GB" dirty="0" smtClean="0"/>
              <a:t> and</a:t>
            </a:r>
            <a:r>
              <a:rPr lang="en-GB" b="1" dirty="0" smtClean="0"/>
              <a:t> respect </a:t>
            </a:r>
            <a:r>
              <a:rPr lang="en-GB" dirty="0" smtClean="0"/>
              <a:t>with children</a:t>
            </a:r>
          </a:p>
          <a:p>
            <a:endParaRPr lang="en-GB" sz="1100" dirty="0" smtClean="0"/>
          </a:p>
          <a:p>
            <a:endParaRPr lang="en-GB" sz="1100" dirty="0"/>
          </a:p>
          <a:p>
            <a:pPr>
              <a:buNone/>
            </a:pPr>
            <a:r>
              <a:rPr lang="en-GB" sz="1700" dirty="0" smtClean="0"/>
              <a:t>	Adapted from Janet Rose</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 coaching</a:t>
            </a:r>
            <a:endParaRPr lang="en-GB" dirty="0"/>
          </a:p>
        </p:txBody>
      </p:sp>
      <p:sp>
        <p:nvSpPr>
          <p:cNvPr id="3" name="Content Placeholder 2"/>
          <p:cNvSpPr>
            <a:spLocks noGrp="1"/>
          </p:cNvSpPr>
          <p:nvPr>
            <p:ph idx="1"/>
          </p:nvPr>
        </p:nvSpPr>
        <p:spPr>
          <a:xfrm>
            <a:off x="457200" y="1600200"/>
            <a:ext cx="3610744" cy="4525963"/>
          </a:xfrm>
        </p:spPr>
        <p:txBody>
          <a:bodyPr>
            <a:normAutofit fontScale="92500" lnSpcReduction="20000"/>
          </a:bodyPr>
          <a:lstStyle/>
          <a:p>
            <a:r>
              <a:rPr lang="en-GB" dirty="0" smtClean="0"/>
              <a:t>External frameworks</a:t>
            </a:r>
          </a:p>
          <a:p>
            <a:endParaRPr lang="en-GB" dirty="0" smtClean="0"/>
          </a:p>
          <a:p>
            <a:endParaRPr lang="en-GB" dirty="0" smtClean="0"/>
          </a:p>
          <a:p>
            <a:endParaRPr lang="en-GB" dirty="0" smtClean="0"/>
          </a:p>
          <a:p>
            <a:endParaRPr lang="en-GB" dirty="0" smtClean="0"/>
          </a:p>
          <a:p>
            <a:endParaRPr lang="en-GB" dirty="0" smtClean="0"/>
          </a:p>
          <a:p>
            <a:r>
              <a:rPr lang="en-GB" dirty="0" smtClean="0"/>
              <a:t>External regulation (sanctions and rewards)</a:t>
            </a:r>
          </a:p>
        </p:txBody>
      </p:sp>
      <p:sp>
        <p:nvSpPr>
          <p:cNvPr id="4" name="Content Placeholder 2"/>
          <p:cNvSpPr txBox="1">
            <a:spLocks/>
          </p:cNvSpPr>
          <p:nvPr/>
        </p:nvSpPr>
        <p:spPr>
          <a:xfrm>
            <a:off x="4716016" y="1556792"/>
            <a:ext cx="3888432"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t>Internal</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frameworks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t>Internal</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regulation (emotion</a:t>
            </a:r>
            <a:r>
              <a:rPr kumimoji="0" lang="en-GB" sz="3200" b="0" i="0" u="none" strike="noStrike" kern="1200" cap="none" spc="0" normalizeH="0" noProof="0" dirty="0" smtClean="0">
                <a:ln>
                  <a:noFill/>
                </a:ln>
                <a:solidFill>
                  <a:schemeClr val="tx1"/>
                </a:solidFill>
                <a:effectLst/>
                <a:uLnTx/>
                <a:uFillTx/>
                <a:latin typeface="+mn-lt"/>
                <a:ea typeface="+mn-ea"/>
                <a:cs typeface="+mn-cs"/>
              </a:rPr>
              <a:t> coaching</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b&amp;w happy face.bmp"/>
          <p:cNvPicPr>
            <a:picLocks noChangeAspect="1"/>
          </p:cNvPicPr>
          <p:nvPr/>
        </p:nvPicPr>
        <p:blipFill>
          <a:blip r:embed="rId3" cstate="print"/>
          <a:stretch>
            <a:fillRect/>
          </a:stretch>
        </p:blipFill>
        <p:spPr>
          <a:xfrm>
            <a:off x="1187624" y="2420888"/>
            <a:ext cx="1895238" cy="1895238"/>
          </a:xfrm>
          <a:prstGeom prst="rect">
            <a:avLst/>
          </a:prstGeom>
        </p:spPr>
      </p:pic>
      <p:pic>
        <p:nvPicPr>
          <p:cNvPr id="8" name="Picture 7" descr="b&amp;w happy face.bmp"/>
          <p:cNvPicPr>
            <a:picLocks noChangeAspect="1"/>
          </p:cNvPicPr>
          <p:nvPr/>
        </p:nvPicPr>
        <p:blipFill>
          <a:blip r:embed="rId3" cstate="print"/>
          <a:stretch>
            <a:fillRect/>
          </a:stretch>
        </p:blipFill>
        <p:spPr>
          <a:xfrm>
            <a:off x="5724128" y="2420888"/>
            <a:ext cx="1895238" cy="1895238"/>
          </a:xfrm>
          <a:prstGeom prst="rect">
            <a:avLst/>
          </a:prstGeom>
        </p:spPr>
      </p:pic>
      <p:sp>
        <p:nvSpPr>
          <p:cNvPr id="9" name="Oval 8"/>
          <p:cNvSpPr/>
          <p:nvPr/>
        </p:nvSpPr>
        <p:spPr>
          <a:xfrm>
            <a:off x="971600" y="2276872"/>
            <a:ext cx="237626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68144" y="2564904"/>
            <a:ext cx="158417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83568" y="6093296"/>
            <a:ext cx="2539093" cy="369332"/>
          </a:xfrm>
          <a:prstGeom prst="rect">
            <a:avLst/>
          </a:prstGeom>
          <a:noFill/>
        </p:spPr>
        <p:txBody>
          <a:bodyPr wrap="none" rtlCol="0">
            <a:spAutoFit/>
          </a:bodyPr>
          <a:lstStyle/>
          <a:p>
            <a:r>
              <a:rPr lang="en-GB" dirty="0" smtClean="0"/>
              <a:t>Adapted from Janet Rose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3 Steps of Emotion Coaching</a:t>
            </a:r>
            <a:endParaRPr lang="en-GB"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b="1" dirty="0" smtClean="0"/>
              <a:t>Acknowledge Feeling: </a:t>
            </a:r>
            <a:r>
              <a:rPr lang="en-GB" dirty="0" smtClean="0"/>
              <a:t>“I understand how you feel.  You’re not alone.”</a:t>
            </a:r>
          </a:p>
          <a:p>
            <a:pPr marL="514350" indent="-514350">
              <a:buNone/>
            </a:pPr>
            <a:r>
              <a:rPr lang="en-GB" b="1" dirty="0" smtClean="0">
                <a:solidFill>
                  <a:srgbClr val="0070C0"/>
                </a:solidFill>
              </a:rPr>
              <a:t>(You need Step 1 to help the child become calm</a:t>
            </a:r>
            <a:r>
              <a:rPr lang="en-GB" dirty="0" smtClean="0">
                <a:solidFill>
                  <a:srgbClr val="0070C0"/>
                </a:solidFill>
              </a:rPr>
              <a:t>,</a:t>
            </a:r>
            <a:r>
              <a:rPr lang="en-GB" b="1" dirty="0" smtClean="0">
                <a:solidFill>
                  <a:srgbClr val="0070C0"/>
                </a:solidFill>
              </a:rPr>
              <a:t> so they can</a:t>
            </a:r>
            <a:r>
              <a:rPr lang="en-GB" b="1" dirty="0" smtClean="0"/>
              <a:t> </a:t>
            </a:r>
            <a:r>
              <a:rPr lang="en-GB" b="1" dirty="0" smtClean="0">
                <a:solidFill>
                  <a:srgbClr val="0070C0"/>
                </a:solidFill>
              </a:rPr>
              <a:t>engage with you for Steps 2 and 3)</a:t>
            </a:r>
          </a:p>
          <a:p>
            <a:pPr marL="514350" indent="-514350">
              <a:buNone/>
            </a:pPr>
            <a:endParaRPr lang="en-GB" sz="1800" dirty="0" smtClean="0"/>
          </a:p>
          <a:p>
            <a:pPr marL="514350" indent="-514350">
              <a:buNone/>
            </a:pPr>
            <a:r>
              <a:rPr lang="en-GB" b="1" dirty="0" smtClean="0"/>
              <a:t>2.  Limit Set: </a:t>
            </a:r>
            <a:r>
              <a:rPr lang="en-GB" dirty="0" smtClean="0"/>
              <a:t>“We can’t always get what we want.”</a:t>
            </a:r>
          </a:p>
          <a:p>
            <a:pPr marL="514350" indent="-514350">
              <a:buNone/>
            </a:pPr>
            <a:endParaRPr lang="en-GB" sz="2000" dirty="0" smtClean="0"/>
          </a:p>
          <a:p>
            <a:pPr marL="514350" indent="-514350">
              <a:buAutoNum type="arabicPeriod" startAt="3"/>
            </a:pPr>
            <a:r>
              <a:rPr lang="en-GB" b="1" dirty="0" smtClean="0"/>
              <a:t>Problem Solve: </a:t>
            </a:r>
            <a:r>
              <a:rPr lang="en-GB" dirty="0" smtClean="0"/>
              <a:t>“We can sort this out.”</a:t>
            </a:r>
          </a:p>
          <a:p>
            <a:pPr marL="514350" indent="-514350">
              <a:buAutoNum type="arabicPeriod" startAt="3"/>
            </a:pPr>
            <a:endParaRPr lang="en-GB" sz="1600" dirty="0" smtClean="0"/>
          </a:p>
          <a:p>
            <a:pPr marL="514350" indent="-514350">
              <a:buAutoNum type="arabicPeriod" startAt="3"/>
            </a:pPr>
            <a:endParaRPr lang="en-GB" sz="1600" dirty="0" smtClean="0"/>
          </a:p>
          <a:p>
            <a:pPr marL="514350" indent="-514350">
              <a:buNone/>
            </a:pPr>
            <a:r>
              <a:rPr lang="en-GB" sz="1600" dirty="0" smtClean="0"/>
              <a:t>Adapted from Janet Rose</a:t>
            </a:r>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Step 1: Empathise, validate and label</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GB" dirty="0" smtClean="0"/>
              <a:t>Recognise all emotions as being natural and normal and not always a matter of choice</a:t>
            </a:r>
          </a:p>
          <a:p>
            <a:r>
              <a:rPr lang="en-GB" dirty="0" smtClean="0"/>
              <a:t>Recognise the behaviour as communication </a:t>
            </a:r>
          </a:p>
          <a:p>
            <a:r>
              <a:rPr lang="en-GB" dirty="0" smtClean="0"/>
              <a:t>Look for physical and verbal signs of the emotion being felt</a:t>
            </a:r>
          </a:p>
          <a:p>
            <a:r>
              <a:rPr lang="en-GB" dirty="0" smtClean="0"/>
              <a:t>Take on the child’s perspective</a:t>
            </a:r>
          </a:p>
          <a:p>
            <a:r>
              <a:rPr lang="en-GB" dirty="0" smtClean="0"/>
              <a:t>Use words to reflect back child’s emotions and help the CYP to label the emotion</a:t>
            </a:r>
          </a:p>
          <a:p>
            <a:r>
              <a:rPr lang="en-GB" dirty="0" smtClean="0"/>
              <a:t>Empathise and provide a narrative/ translation for the emotional experience </a:t>
            </a:r>
            <a:endParaRPr lang="en-GB" dirty="0"/>
          </a:p>
        </p:txBody>
      </p:sp>
      <p:pic>
        <p:nvPicPr>
          <p:cNvPr id="4" name="Picture 3" descr="1 A.png"/>
          <p:cNvPicPr>
            <a:picLocks noChangeAspect="1"/>
          </p:cNvPicPr>
          <p:nvPr/>
        </p:nvPicPr>
        <p:blipFill>
          <a:blip r:embed="rId3" cstate="print"/>
          <a:stretch>
            <a:fillRect/>
          </a:stretch>
        </p:blipFill>
        <p:spPr>
          <a:xfrm>
            <a:off x="7308304" y="5445224"/>
            <a:ext cx="1096516" cy="106910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63688" y="1052736"/>
            <a:ext cx="1666528" cy="4525963"/>
          </a:xfrm>
        </p:spPr>
        <p:txBody>
          <a:bodyPr>
            <a:normAutofit fontScale="25000" lnSpcReduction="20000"/>
          </a:bodyPr>
          <a:lstStyle/>
          <a:p>
            <a:endParaRPr lang="en-GB" dirty="0" smtClean="0"/>
          </a:p>
          <a:p>
            <a:pPr>
              <a:buNone/>
            </a:pPr>
            <a:r>
              <a:rPr lang="en-GB" sz="4800" b="1" u="sng" dirty="0" smtClean="0"/>
              <a:t>Confident </a:t>
            </a:r>
          </a:p>
          <a:p>
            <a:pPr>
              <a:buNone/>
            </a:pPr>
            <a:r>
              <a:rPr lang="en-GB" sz="4800" dirty="0" smtClean="0"/>
              <a:t>bold </a:t>
            </a:r>
          </a:p>
          <a:p>
            <a:pPr>
              <a:buNone/>
            </a:pPr>
            <a:r>
              <a:rPr lang="en-GB" sz="4800" dirty="0" smtClean="0"/>
              <a:t>capable </a:t>
            </a:r>
          </a:p>
          <a:p>
            <a:pPr>
              <a:buNone/>
            </a:pPr>
            <a:r>
              <a:rPr lang="en-GB" sz="4800" dirty="0" err="1" smtClean="0"/>
              <a:t>centered</a:t>
            </a:r>
            <a:r>
              <a:rPr lang="en-GB" sz="4800" dirty="0" smtClean="0"/>
              <a:t> </a:t>
            </a:r>
          </a:p>
          <a:p>
            <a:pPr>
              <a:buNone/>
            </a:pPr>
            <a:r>
              <a:rPr lang="en-GB" sz="4800" dirty="0" smtClean="0"/>
              <a:t>eager </a:t>
            </a:r>
          </a:p>
          <a:p>
            <a:pPr>
              <a:buNone/>
            </a:pPr>
            <a:r>
              <a:rPr lang="en-GB" sz="4800" dirty="0" smtClean="0"/>
              <a:t>energetic </a:t>
            </a:r>
          </a:p>
          <a:p>
            <a:pPr>
              <a:buNone/>
            </a:pPr>
            <a:r>
              <a:rPr lang="en-GB" sz="4800" dirty="0" smtClean="0"/>
              <a:t>focused </a:t>
            </a:r>
          </a:p>
          <a:p>
            <a:pPr>
              <a:buNone/>
            </a:pPr>
            <a:r>
              <a:rPr lang="en-GB" sz="4800" dirty="0" smtClean="0"/>
              <a:t>grounded </a:t>
            </a:r>
          </a:p>
          <a:p>
            <a:pPr>
              <a:buNone/>
            </a:pPr>
            <a:r>
              <a:rPr lang="en-GB" sz="4800" dirty="0" smtClean="0"/>
              <a:t>hopeful </a:t>
            </a:r>
          </a:p>
          <a:p>
            <a:pPr>
              <a:buNone/>
            </a:pPr>
            <a:r>
              <a:rPr lang="en-GB" sz="4800" dirty="0" smtClean="0"/>
              <a:t>inspired </a:t>
            </a:r>
          </a:p>
          <a:p>
            <a:pPr>
              <a:buNone/>
            </a:pPr>
            <a:r>
              <a:rPr lang="en-GB" sz="4800" dirty="0" smtClean="0"/>
              <a:t>keen </a:t>
            </a:r>
          </a:p>
          <a:p>
            <a:pPr>
              <a:buNone/>
            </a:pPr>
            <a:r>
              <a:rPr lang="en-GB" sz="4800" dirty="0" smtClean="0"/>
              <a:t>optimistic </a:t>
            </a:r>
          </a:p>
          <a:p>
            <a:pPr>
              <a:buNone/>
            </a:pPr>
            <a:r>
              <a:rPr lang="en-GB" sz="4800" dirty="0" smtClean="0"/>
              <a:t>powerful </a:t>
            </a:r>
          </a:p>
          <a:p>
            <a:pPr>
              <a:buNone/>
            </a:pPr>
            <a:r>
              <a:rPr lang="en-GB" sz="4800" dirty="0" smtClean="0"/>
              <a:t>productive </a:t>
            </a:r>
          </a:p>
          <a:p>
            <a:pPr>
              <a:buNone/>
            </a:pPr>
            <a:r>
              <a:rPr lang="en-GB" sz="4800" dirty="0" smtClean="0"/>
              <a:t>strong </a:t>
            </a:r>
          </a:p>
          <a:p>
            <a:pPr>
              <a:buNone/>
            </a:pPr>
            <a:r>
              <a:rPr lang="en-GB" sz="4800" dirty="0" smtClean="0"/>
              <a:t>sure </a:t>
            </a:r>
          </a:p>
          <a:p>
            <a:pPr>
              <a:buNone/>
            </a:pPr>
            <a:r>
              <a:rPr lang="en-GB" sz="4800" dirty="0" smtClean="0"/>
              <a:t>trusting </a:t>
            </a:r>
          </a:p>
          <a:p>
            <a:pPr>
              <a:buNone/>
            </a:pPr>
            <a:r>
              <a:rPr lang="en-GB" sz="4800" b="1" u="sng" dirty="0" smtClean="0"/>
              <a:t>Confused </a:t>
            </a:r>
          </a:p>
          <a:p>
            <a:pPr>
              <a:buNone/>
            </a:pPr>
            <a:r>
              <a:rPr lang="en-GB" sz="4800" dirty="0" smtClean="0"/>
              <a:t>baffled </a:t>
            </a:r>
          </a:p>
          <a:p>
            <a:pPr>
              <a:buNone/>
            </a:pPr>
            <a:r>
              <a:rPr lang="en-GB" sz="4800" dirty="0" smtClean="0"/>
              <a:t>befuddled </a:t>
            </a:r>
          </a:p>
          <a:p>
            <a:pPr>
              <a:buNone/>
            </a:pPr>
            <a:r>
              <a:rPr lang="en-GB" sz="4800" dirty="0" smtClean="0"/>
              <a:t>bewildered </a:t>
            </a:r>
          </a:p>
          <a:p>
            <a:pPr>
              <a:buNone/>
            </a:pPr>
            <a:r>
              <a:rPr lang="en-GB" sz="4800" dirty="0" smtClean="0"/>
              <a:t>disoriented </a:t>
            </a:r>
          </a:p>
          <a:p>
            <a:pPr>
              <a:buNone/>
            </a:pPr>
            <a:r>
              <a:rPr lang="en-GB" sz="4800" dirty="0" smtClean="0"/>
              <a:t>flustered </a:t>
            </a:r>
          </a:p>
          <a:p>
            <a:pPr>
              <a:buNone/>
            </a:pPr>
            <a:r>
              <a:rPr lang="en-GB" sz="4800" dirty="0" smtClean="0"/>
              <a:t>perplexed </a:t>
            </a:r>
          </a:p>
          <a:p>
            <a:pPr>
              <a:buNone/>
            </a:pPr>
            <a:r>
              <a:rPr lang="en-GB" sz="4800" dirty="0" smtClean="0"/>
              <a:t>puzzled </a:t>
            </a:r>
          </a:p>
          <a:p>
            <a:pPr>
              <a:buNone/>
            </a:pPr>
            <a:r>
              <a:rPr lang="en-GB" sz="4800" dirty="0" smtClean="0"/>
              <a:t>scattered </a:t>
            </a:r>
          </a:p>
          <a:p>
            <a:pPr>
              <a:buNone/>
            </a:pPr>
            <a:r>
              <a:rPr lang="en-GB" sz="4800" dirty="0" smtClean="0"/>
              <a:t>troubled </a:t>
            </a:r>
          </a:p>
          <a:p>
            <a:pPr>
              <a:buNone/>
            </a:pPr>
            <a:r>
              <a:rPr lang="en-GB" sz="4800" dirty="0" smtClean="0"/>
              <a:t>unfocused </a:t>
            </a:r>
          </a:p>
          <a:p>
            <a:pPr>
              <a:buNone/>
            </a:pPr>
            <a:r>
              <a:rPr lang="en-GB" sz="4800" b="1" u="sng" dirty="0" smtClean="0"/>
              <a:t>Happy </a:t>
            </a:r>
          </a:p>
          <a:p>
            <a:pPr>
              <a:buNone/>
            </a:pPr>
            <a:r>
              <a:rPr lang="en-GB" sz="4800" dirty="0" smtClean="0"/>
              <a:t>amused </a:t>
            </a:r>
          </a:p>
          <a:p>
            <a:pPr>
              <a:buNone/>
            </a:pPr>
            <a:r>
              <a:rPr lang="en-GB" sz="4800" dirty="0" smtClean="0"/>
              <a:t>cheerful </a:t>
            </a:r>
          </a:p>
          <a:p>
            <a:pPr>
              <a:buNone/>
            </a:pPr>
            <a:r>
              <a:rPr lang="en-GB" sz="4800" dirty="0" smtClean="0"/>
              <a:t>delighted </a:t>
            </a:r>
          </a:p>
          <a:p>
            <a:pPr>
              <a:buNone/>
            </a:pPr>
            <a:r>
              <a:rPr lang="en-GB" sz="4800" dirty="0" smtClean="0"/>
              <a:t>ecstatic </a:t>
            </a:r>
          </a:p>
          <a:p>
            <a:pPr>
              <a:buNone/>
            </a:pPr>
            <a:r>
              <a:rPr lang="en-GB" sz="4800" dirty="0" smtClean="0"/>
              <a:t>elated </a:t>
            </a:r>
          </a:p>
          <a:p>
            <a:pPr>
              <a:buNone/>
            </a:pPr>
            <a:r>
              <a:rPr lang="en-GB" sz="4800" dirty="0" smtClean="0"/>
              <a:t>excited </a:t>
            </a:r>
          </a:p>
          <a:p>
            <a:pPr>
              <a:buNone/>
            </a:pPr>
            <a:r>
              <a:rPr lang="en-GB" sz="4800" dirty="0" smtClean="0"/>
              <a:t>exuberant </a:t>
            </a:r>
          </a:p>
        </p:txBody>
      </p:sp>
      <p:sp>
        <p:nvSpPr>
          <p:cNvPr id="3" name="Title 2"/>
          <p:cNvSpPr>
            <a:spLocks noGrp="1"/>
          </p:cNvSpPr>
          <p:nvPr>
            <p:ph type="title"/>
          </p:nvPr>
        </p:nvSpPr>
        <p:spPr>
          <a:xfrm>
            <a:off x="457200" y="359465"/>
            <a:ext cx="7427168" cy="477247"/>
          </a:xfrm>
        </p:spPr>
        <p:txBody>
          <a:bodyPr>
            <a:noAutofit/>
          </a:bodyPr>
          <a:lstStyle/>
          <a:p>
            <a:r>
              <a:rPr lang="en-GB" b="1" dirty="0" smtClean="0">
                <a:solidFill>
                  <a:schemeClr val="accent1">
                    <a:lumMod val="50000"/>
                  </a:schemeClr>
                </a:solidFill>
              </a:rPr>
              <a:t>Just angry?.......</a:t>
            </a:r>
            <a:endParaRPr lang="en-GB" b="1" dirty="0">
              <a:solidFill>
                <a:schemeClr val="accent1">
                  <a:lumMod val="50000"/>
                </a:schemeClr>
              </a:solidFill>
            </a:endParaRPr>
          </a:p>
        </p:txBody>
      </p:sp>
      <p:sp>
        <p:nvSpPr>
          <p:cNvPr id="4" name="Text Placeholder 1"/>
          <p:cNvSpPr txBox="1">
            <a:spLocks/>
          </p:cNvSpPr>
          <p:nvPr/>
        </p:nvSpPr>
        <p:spPr>
          <a:xfrm>
            <a:off x="323528" y="980728"/>
            <a:ext cx="1728192" cy="5688632"/>
          </a:xfrm>
          <a:prstGeom prst="rect">
            <a:avLst/>
          </a:prstGeom>
        </p:spPr>
        <p:txBody>
          <a:bodyPr>
            <a:normAutofit fontScale="25000" lnSpcReduction="20000"/>
          </a:bodyPr>
          <a:lstStyle/>
          <a:p>
            <a:pPr marL="342900" marR="0" lvl="0" indent="-342900" defTabSz="914400" eaLnBrk="1" fontAlgn="auto" latinLnBrk="0" hangingPunct="1">
              <a:lnSpc>
                <a:spcPct val="100000"/>
              </a:lnSpc>
              <a:spcBef>
                <a:spcPts val="0"/>
              </a:spcBef>
              <a:spcAft>
                <a:spcPts val="0"/>
              </a:spcAft>
              <a:buClrTx/>
              <a:buSzTx/>
              <a:tabLst/>
              <a:defRPr/>
            </a:pPr>
            <a:r>
              <a:rPr kumimoji="0" lang="en-GB" sz="2800" b="0" i="0" u="none" strike="noStrike" kern="0" cap="none" spc="0" normalizeH="0" baseline="0" noProof="0" dirty="0" smtClean="0">
                <a:ln>
                  <a:noFill/>
                </a:ln>
                <a:solidFill>
                  <a:sysClr val="windowText" lastClr="000000"/>
                </a:solidFill>
                <a:effectLst/>
                <a:uLnTx/>
                <a:uFillTx/>
                <a:latin typeface="+mn-lt"/>
              </a:rPr>
              <a:t> </a:t>
            </a:r>
            <a:endParaRPr kumimoji="0" lang="en-GB" sz="5600" b="0" i="0" u="none" strike="noStrike" kern="0" cap="none" spc="0" normalizeH="0" baseline="0" noProof="0" dirty="0" smtClean="0">
              <a:ln>
                <a:noFill/>
              </a:ln>
              <a:solidFill>
                <a:sysClr val="windowText" lastClr="000000"/>
              </a:solidFill>
              <a:effectLst/>
              <a:uLnTx/>
              <a:uFillTx/>
              <a:latin typeface="+mn-lt"/>
            </a:endParaRPr>
          </a:p>
          <a:p>
            <a:pPr marL="342900" marR="0" lvl="0" indent="-342900" defTabSz="914400" eaLnBrk="1" fontAlgn="auto" latinLnBrk="0" hangingPunct="1">
              <a:lnSpc>
                <a:spcPct val="100000"/>
              </a:lnSpc>
              <a:spcBef>
                <a:spcPts val="0"/>
              </a:spcBef>
              <a:spcAft>
                <a:spcPts val="0"/>
              </a:spcAft>
              <a:buClrTx/>
              <a:buSzTx/>
              <a:tabLst/>
              <a:defRPr/>
            </a:pPr>
            <a:r>
              <a:rPr kumimoji="0" lang="en-GB" sz="4800" b="1" i="0" u="sng" strike="noStrike" kern="0" cap="none" spc="0" normalizeH="0" baseline="0" noProof="0" dirty="0" smtClean="0">
                <a:ln>
                  <a:noFill/>
                </a:ln>
                <a:solidFill>
                  <a:srgbClr val="FF0000"/>
                </a:solidFill>
                <a:effectLst/>
                <a:uLnTx/>
                <a:uFillTx/>
                <a:latin typeface="+mn-lt"/>
              </a:rPr>
              <a:t>Angry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aggravated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annoyed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defiant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disgusted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enraged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exasperated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frustrated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furious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hateful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hostile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indignant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infuriated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mad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obstinate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outraged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perturbed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peeved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pissed off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rebellious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seething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spiteful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surly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upset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vengeful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1" i="0" u="sng" strike="noStrike" kern="0" cap="none" spc="0" normalizeH="0" baseline="0" noProof="0" dirty="0" smtClean="0">
                <a:ln>
                  <a:noFill/>
                </a:ln>
                <a:solidFill>
                  <a:sysClr val="windowText" lastClr="000000"/>
                </a:solidFill>
                <a:effectLst/>
                <a:uLnTx/>
                <a:uFillTx/>
                <a:latin typeface="+mn-lt"/>
              </a:rPr>
              <a:t>Ashamed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apologetic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embarrassed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foolish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guilty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humble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idiotic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mortified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regretful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remorseful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shameful </a:t>
            </a:r>
          </a:p>
          <a:p>
            <a:pPr marL="342900" marR="0" lvl="0" indent="-342900" defTabSz="914400" eaLnBrk="1" fontAlgn="auto" latinLnBrk="0" hangingPunct="1">
              <a:lnSpc>
                <a:spcPct val="100000"/>
              </a:lnSpc>
              <a:spcBef>
                <a:spcPts val="0"/>
              </a:spcBef>
              <a:spcAft>
                <a:spcPts val="0"/>
              </a:spcAft>
              <a:buClrTx/>
              <a:buSzTx/>
              <a:tabLst/>
              <a:defRPr/>
            </a:pPr>
            <a:r>
              <a:rPr kumimoji="0" lang="en-GB" sz="4800" b="0" i="0" u="none" strike="noStrike" kern="0" cap="none" spc="0" normalizeH="0" baseline="0" noProof="0" dirty="0" smtClean="0">
                <a:ln>
                  <a:noFill/>
                </a:ln>
                <a:solidFill>
                  <a:sysClr val="windowText" lastClr="000000"/>
                </a:solidFill>
                <a:effectLst/>
                <a:uLnTx/>
                <a:uFillTx/>
                <a:latin typeface="+mn-lt"/>
              </a:rPr>
              <a:t>worthless </a:t>
            </a:r>
          </a:p>
        </p:txBody>
      </p:sp>
      <p:sp>
        <p:nvSpPr>
          <p:cNvPr id="5" name="Text Placeholder 1"/>
          <p:cNvSpPr txBox="1">
            <a:spLocks/>
          </p:cNvSpPr>
          <p:nvPr/>
        </p:nvSpPr>
        <p:spPr>
          <a:xfrm>
            <a:off x="2987824" y="1124744"/>
            <a:ext cx="1728192" cy="5328592"/>
          </a:xfrm>
          <a:prstGeom prst="rect">
            <a:avLst/>
          </a:prstGeom>
        </p:spPr>
        <p:txBody>
          <a:bodyPr>
            <a:normAutofit fontScale="25000" lnSpcReduction="20000"/>
          </a:bodyPr>
          <a:lstStyle/>
          <a:p>
            <a:r>
              <a:rPr lang="en-GB" sz="4800" dirty="0" smtClean="0"/>
              <a:t>gleeful </a:t>
            </a:r>
          </a:p>
          <a:p>
            <a:r>
              <a:rPr lang="en-GB" sz="4800" dirty="0" smtClean="0"/>
              <a:t>high </a:t>
            </a:r>
          </a:p>
          <a:p>
            <a:r>
              <a:rPr lang="en-GB" sz="4800" dirty="0" smtClean="0"/>
              <a:t>joyful </a:t>
            </a:r>
          </a:p>
          <a:p>
            <a:r>
              <a:rPr lang="en-GB" sz="4800" dirty="0" smtClean="0"/>
              <a:t>mischievous </a:t>
            </a:r>
          </a:p>
          <a:p>
            <a:r>
              <a:rPr lang="en-GB" sz="4800" b="1" u="sng" dirty="0" smtClean="0"/>
              <a:t>Hurt </a:t>
            </a:r>
          </a:p>
          <a:p>
            <a:r>
              <a:rPr lang="en-GB" sz="4800" dirty="0" smtClean="0"/>
              <a:t>abandoned </a:t>
            </a:r>
          </a:p>
          <a:p>
            <a:r>
              <a:rPr lang="en-GB" sz="4800" dirty="0" smtClean="0"/>
              <a:t>abused </a:t>
            </a:r>
          </a:p>
          <a:p>
            <a:r>
              <a:rPr lang="en-GB" sz="4800" dirty="0" smtClean="0"/>
              <a:t>attacked </a:t>
            </a:r>
          </a:p>
          <a:p>
            <a:r>
              <a:rPr lang="en-GB" sz="4800" dirty="0" smtClean="0"/>
              <a:t>belittled </a:t>
            </a:r>
          </a:p>
          <a:p>
            <a:r>
              <a:rPr lang="en-GB" sz="4800" dirty="0" smtClean="0"/>
              <a:t>bitter </a:t>
            </a:r>
          </a:p>
          <a:p>
            <a:r>
              <a:rPr lang="en-GB" sz="4800" dirty="0" smtClean="0"/>
              <a:t>cheated </a:t>
            </a:r>
          </a:p>
          <a:p>
            <a:r>
              <a:rPr lang="en-GB" sz="4800" dirty="0" smtClean="0"/>
              <a:t>disappointed </a:t>
            </a:r>
          </a:p>
          <a:p>
            <a:r>
              <a:rPr lang="en-GB" sz="4800" dirty="0" smtClean="0"/>
              <a:t>dismayed </a:t>
            </a:r>
          </a:p>
          <a:p>
            <a:r>
              <a:rPr lang="en-GB" sz="4800" dirty="0" smtClean="0"/>
              <a:t>grieving </a:t>
            </a:r>
          </a:p>
          <a:p>
            <a:r>
              <a:rPr lang="en-GB" sz="4800" dirty="0" smtClean="0"/>
              <a:t>gypped </a:t>
            </a:r>
          </a:p>
          <a:p>
            <a:r>
              <a:rPr lang="en-GB" sz="4800" dirty="0" smtClean="0"/>
              <a:t>humiliated </a:t>
            </a:r>
          </a:p>
          <a:p>
            <a:r>
              <a:rPr lang="en-GB" sz="4800" dirty="0" smtClean="0"/>
              <a:t>mournful </a:t>
            </a:r>
          </a:p>
          <a:p>
            <a:r>
              <a:rPr lang="en-GB" sz="4800" dirty="0" smtClean="0"/>
              <a:t>sorrowful </a:t>
            </a:r>
          </a:p>
          <a:p>
            <a:r>
              <a:rPr lang="en-GB" sz="4800" dirty="0" smtClean="0"/>
              <a:t>rejected </a:t>
            </a:r>
          </a:p>
          <a:p>
            <a:r>
              <a:rPr lang="en-GB" sz="4800" dirty="0" smtClean="0"/>
              <a:t>resentful </a:t>
            </a:r>
          </a:p>
          <a:p>
            <a:r>
              <a:rPr lang="en-GB" sz="4800" b="1" u="sng" dirty="0" smtClean="0"/>
              <a:t>Loving </a:t>
            </a:r>
          </a:p>
          <a:p>
            <a:r>
              <a:rPr lang="en-GB" sz="4800" dirty="0" smtClean="0"/>
              <a:t>affectionate </a:t>
            </a:r>
          </a:p>
          <a:p>
            <a:r>
              <a:rPr lang="en-GB" sz="4800" dirty="0" smtClean="0"/>
              <a:t>aroused </a:t>
            </a:r>
          </a:p>
          <a:p>
            <a:r>
              <a:rPr lang="en-GB" sz="4800" dirty="0" smtClean="0"/>
              <a:t>caring </a:t>
            </a:r>
          </a:p>
          <a:p>
            <a:r>
              <a:rPr lang="en-GB" sz="4800" dirty="0" smtClean="0"/>
              <a:t>devoted </a:t>
            </a:r>
          </a:p>
          <a:p>
            <a:r>
              <a:rPr lang="en-GB" sz="4800" dirty="0" smtClean="0"/>
              <a:t>intimate </a:t>
            </a:r>
          </a:p>
          <a:p>
            <a:r>
              <a:rPr lang="en-GB" sz="4800" dirty="0" smtClean="0"/>
              <a:t>tender </a:t>
            </a:r>
          </a:p>
          <a:p>
            <a:r>
              <a:rPr lang="en-GB" sz="4800" dirty="0" smtClean="0"/>
              <a:t>warm </a:t>
            </a:r>
          </a:p>
          <a:p>
            <a:r>
              <a:rPr lang="en-GB" sz="4800" b="1" u="sng" dirty="0" smtClean="0"/>
              <a:t>Sad </a:t>
            </a:r>
          </a:p>
          <a:p>
            <a:r>
              <a:rPr lang="en-GB" sz="4800" dirty="0" smtClean="0"/>
              <a:t>despondent </a:t>
            </a:r>
          </a:p>
          <a:p>
            <a:r>
              <a:rPr lang="en-GB" sz="4800" dirty="0" smtClean="0"/>
              <a:t>depressed </a:t>
            </a:r>
          </a:p>
          <a:p>
            <a:r>
              <a:rPr lang="en-GB" sz="4800" dirty="0" smtClean="0"/>
              <a:t>dismal </a:t>
            </a:r>
          </a:p>
          <a:p>
            <a:r>
              <a:rPr lang="en-GB" sz="4800" dirty="0" smtClean="0"/>
              <a:t>low </a:t>
            </a:r>
          </a:p>
          <a:p>
            <a:r>
              <a:rPr lang="en-GB" sz="4800" dirty="0" smtClean="0"/>
              <a:t>melancholy </a:t>
            </a:r>
          </a:p>
          <a:p>
            <a:r>
              <a:rPr lang="en-GB" sz="4800" dirty="0" smtClean="0"/>
              <a:t>miserable </a:t>
            </a:r>
          </a:p>
          <a:p>
            <a:r>
              <a:rPr lang="en-GB" sz="4800" dirty="0" smtClean="0"/>
              <a:t>unhappy </a:t>
            </a:r>
          </a:p>
        </p:txBody>
      </p:sp>
      <p:sp>
        <p:nvSpPr>
          <p:cNvPr id="6" name="Text Placeholder 1"/>
          <p:cNvSpPr txBox="1">
            <a:spLocks/>
          </p:cNvSpPr>
          <p:nvPr/>
        </p:nvSpPr>
        <p:spPr>
          <a:xfrm>
            <a:off x="4355976" y="908720"/>
            <a:ext cx="1728192" cy="5472608"/>
          </a:xfrm>
          <a:prstGeom prst="rect">
            <a:avLst/>
          </a:prstGeom>
        </p:spPr>
        <p:txBody>
          <a:bodyPr>
            <a:normAutofit fontScale="25000" lnSpcReduction="20000"/>
          </a:bodyPr>
          <a:lstStyle/>
          <a:p>
            <a:pPr marL="342900" marR="0" lvl="0" indent="-342900" defTabSz="914400" eaLnBrk="1" fontAlgn="auto" latinLnBrk="0" hangingPunct="1">
              <a:lnSpc>
                <a:spcPct val="100000"/>
              </a:lnSpc>
              <a:spcBef>
                <a:spcPts val="0"/>
              </a:spcBef>
              <a:spcAft>
                <a:spcPts val="0"/>
              </a:spcAft>
              <a:buClrTx/>
              <a:buSzTx/>
              <a:buFontTx/>
              <a:buChar char="•"/>
              <a:tabLst/>
              <a:defRPr/>
            </a:pPr>
            <a:endParaRPr kumimoji="0" lang="en-GB" sz="4800" b="0" i="0" u="none" strike="noStrike" kern="0" cap="none" spc="0" normalizeH="0" baseline="0" noProof="0" dirty="0" smtClean="0">
              <a:ln>
                <a:noFill/>
              </a:ln>
              <a:solidFill>
                <a:sysClr val="windowText" lastClr="000000"/>
              </a:solidFill>
              <a:effectLst/>
              <a:uLnTx/>
              <a:uFillTx/>
              <a:latin typeface="+mn-lt"/>
            </a:endParaRPr>
          </a:p>
          <a:p>
            <a:r>
              <a:rPr lang="en-GB" sz="4800" dirty="0" smtClean="0"/>
              <a:t>weepy </a:t>
            </a:r>
          </a:p>
          <a:p>
            <a:r>
              <a:rPr lang="en-GB" sz="4800" b="1" u="sng" dirty="0" smtClean="0"/>
              <a:t>Satisfied </a:t>
            </a:r>
          </a:p>
          <a:p>
            <a:r>
              <a:rPr lang="en-GB" sz="4800" dirty="0" smtClean="0"/>
              <a:t>adequate </a:t>
            </a:r>
          </a:p>
          <a:p>
            <a:r>
              <a:rPr lang="en-GB" sz="4800" dirty="0" smtClean="0"/>
              <a:t>content </a:t>
            </a:r>
          </a:p>
          <a:p>
            <a:r>
              <a:rPr lang="en-GB" sz="4800" dirty="0" smtClean="0"/>
              <a:t>mellow </a:t>
            </a:r>
          </a:p>
          <a:p>
            <a:r>
              <a:rPr lang="en-GB" sz="4800" dirty="0" smtClean="0"/>
              <a:t>peaceful </a:t>
            </a:r>
          </a:p>
          <a:p>
            <a:r>
              <a:rPr lang="en-GB" sz="4800" dirty="0" smtClean="0"/>
              <a:t>pleased </a:t>
            </a:r>
          </a:p>
          <a:p>
            <a:r>
              <a:rPr lang="en-GB" sz="4800" b="1" u="sng" dirty="0" smtClean="0"/>
              <a:t>Scared </a:t>
            </a:r>
          </a:p>
          <a:p>
            <a:r>
              <a:rPr lang="en-GB" sz="4800" dirty="0" smtClean="0"/>
              <a:t>afraid </a:t>
            </a:r>
          </a:p>
          <a:p>
            <a:r>
              <a:rPr lang="en-GB" sz="4800" dirty="0" smtClean="0"/>
              <a:t>alarmed </a:t>
            </a:r>
          </a:p>
          <a:p>
            <a:r>
              <a:rPr lang="en-GB" sz="4800" dirty="0" smtClean="0"/>
              <a:t>fearful </a:t>
            </a:r>
          </a:p>
          <a:p>
            <a:r>
              <a:rPr lang="en-GB" sz="4800" dirty="0" smtClean="0"/>
              <a:t>frightened </a:t>
            </a:r>
          </a:p>
          <a:p>
            <a:r>
              <a:rPr lang="en-GB" sz="4800" dirty="0" smtClean="0"/>
              <a:t>horrified </a:t>
            </a:r>
          </a:p>
          <a:p>
            <a:r>
              <a:rPr lang="en-GB" sz="4800" dirty="0" smtClean="0"/>
              <a:t>hysterical </a:t>
            </a:r>
          </a:p>
          <a:p>
            <a:r>
              <a:rPr lang="en-GB" sz="4800" dirty="0" smtClean="0"/>
              <a:t>insecure </a:t>
            </a:r>
          </a:p>
          <a:p>
            <a:r>
              <a:rPr lang="en-GB" sz="4800" dirty="0" smtClean="0"/>
              <a:t>intimidated </a:t>
            </a:r>
          </a:p>
          <a:p>
            <a:r>
              <a:rPr lang="en-GB" sz="4800" dirty="0" smtClean="0"/>
              <a:t>nervous </a:t>
            </a:r>
          </a:p>
          <a:p>
            <a:r>
              <a:rPr lang="en-GB" sz="4800" dirty="0" smtClean="0"/>
              <a:t>panicky </a:t>
            </a:r>
          </a:p>
          <a:p>
            <a:r>
              <a:rPr lang="en-GB" sz="4800" dirty="0" smtClean="0"/>
              <a:t>petrified </a:t>
            </a:r>
          </a:p>
          <a:p>
            <a:r>
              <a:rPr lang="en-GB" sz="4800" dirty="0" smtClean="0"/>
              <a:t>terrified </a:t>
            </a:r>
          </a:p>
          <a:p>
            <a:r>
              <a:rPr lang="en-GB" sz="4800" dirty="0" smtClean="0"/>
              <a:t>threatened </a:t>
            </a:r>
          </a:p>
          <a:p>
            <a:r>
              <a:rPr lang="en-GB" sz="4800" dirty="0" smtClean="0"/>
              <a:t>vulnerable </a:t>
            </a:r>
          </a:p>
          <a:p>
            <a:r>
              <a:rPr lang="en-GB" sz="4800" b="1" u="sng" dirty="0" smtClean="0"/>
              <a:t>Surprised </a:t>
            </a:r>
          </a:p>
          <a:p>
            <a:r>
              <a:rPr lang="en-GB" sz="4800" dirty="0" smtClean="0"/>
              <a:t>aghast </a:t>
            </a:r>
          </a:p>
          <a:p>
            <a:r>
              <a:rPr lang="en-GB" sz="4800" dirty="0" smtClean="0"/>
              <a:t>amazed </a:t>
            </a:r>
          </a:p>
          <a:p>
            <a:r>
              <a:rPr lang="en-GB" sz="4800" dirty="0" smtClean="0"/>
              <a:t>astonished </a:t>
            </a:r>
          </a:p>
          <a:p>
            <a:r>
              <a:rPr lang="en-GB" sz="4800" dirty="0" smtClean="0"/>
              <a:t>astounded </a:t>
            </a:r>
          </a:p>
          <a:p>
            <a:r>
              <a:rPr lang="en-GB" sz="4800" dirty="0" smtClean="0"/>
              <a:t>incredulous </a:t>
            </a:r>
          </a:p>
          <a:p>
            <a:r>
              <a:rPr lang="en-GB" sz="4800" dirty="0" smtClean="0"/>
              <a:t>shocked </a:t>
            </a:r>
          </a:p>
          <a:p>
            <a:r>
              <a:rPr lang="en-GB" sz="4800" dirty="0" smtClean="0"/>
              <a:t>startled </a:t>
            </a:r>
          </a:p>
          <a:p>
            <a:r>
              <a:rPr lang="en-GB" sz="4800" b="1" u="sng" dirty="0" smtClean="0"/>
              <a:t>Thankful </a:t>
            </a:r>
          </a:p>
          <a:p>
            <a:r>
              <a:rPr lang="en-GB" sz="4800" dirty="0" smtClean="0"/>
              <a:t>appreciative </a:t>
            </a:r>
          </a:p>
          <a:p>
            <a:r>
              <a:rPr lang="en-GB" sz="4800" dirty="0" smtClean="0"/>
              <a:t>grateful </a:t>
            </a:r>
          </a:p>
          <a:p>
            <a:r>
              <a:rPr lang="en-GB" sz="4800" dirty="0" smtClean="0"/>
              <a:t>gratified </a:t>
            </a:r>
          </a:p>
          <a:p>
            <a:r>
              <a:rPr lang="en-GB" sz="4800" dirty="0" smtClean="0"/>
              <a:t>indebted </a:t>
            </a:r>
          </a:p>
          <a:p>
            <a:r>
              <a:rPr lang="en-GB" sz="4800" dirty="0" smtClean="0"/>
              <a:t>obliged </a:t>
            </a:r>
          </a:p>
        </p:txBody>
      </p:sp>
      <p:sp>
        <p:nvSpPr>
          <p:cNvPr id="7" name="Text Placeholder 1"/>
          <p:cNvSpPr txBox="1">
            <a:spLocks/>
          </p:cNvSpPr>
          <p:nvPr/>
        </p:nvSpPr>
        <p:spPr>
          <a:xfrm>
            <a:off x="5652120" y="980728"/>
            <a:ext cx="1800200" cy="5328592"/>
          </a:xfrm>
          <a:prstGeom prst="rect">
            <a:avLst/>
          </a:prstGeom>
        </p:spPr>
        <p:txBody>
          <a:bodyPr>
            <a:normAutofit fontScale="25000" lnSpcReduction="20000"/>
          </a:bodyPr>
          <a:lstStyle/>
          <a:p>
            <a:pPr marL="342900" marR="0" lvl="0" indent="-342900" defTabSz="914400" eaLnBrk="1" fontAlgn="auto" latinLnBrk="0" hangingPunct="1">
              <a:lnSpc>
                <a:spcPct val="100000"/>
              </a:lnSpc>
              <a:spcBef>
                <a:spcPts val="0"/>
              </a:spcBef>
              <a:spcAft>
                <a:spcPts val="0"/>
              </a:spcAft>
              <a:buClrTx/>
              <a:buSzTx/>
              <a:buFontTx/>
              <a:buChar char="•"/>
              <a:tabLst/>
              <a:defRPr/>
            </a:pPr>
            <a:endParaRPr kumimoji="0" lang="en-GB" sz="4800" b="0" i="0" u="none" strike="noStrike" kern="0" cap="none" spc="0" normalizeH="0" baseline="0" noProof="0" dirty="0" smtClean="0">
              <a:ln>
                <a:noFill/>
              </a:ln>
              <a:solidFill>
                <a:sysClr val="windowText" lastClr="000000"/>
              </a:solidFill>
              <a:effectLst/>
              <a:uLnTx/>
              <a:uFillTx/>
              <a:latin typeface="+mn-lt"/>
            </a:endParaRPr>
          </a:p>
          <a:p>
            <a:r>
              <a:rPr lang="en-GB" sz="4800" dirty="0" smtClean="0"/>
              <a:t>relieved </a:t>
            </a:r>
          </a:p>
          <a:p>
            <a:r>
              <a:rPr lang="en-GB" sz="4800" b="1" u="sng" dirty="0" smtClean="0"/>
              <a:t>Thoughtful </a:t>
            </a:r>
          </a:p>
          <a:p>
            <a:r>
              <a:rPr lang="en-GB" sz="4800" dirty="0" smtClean="0"/>
              <a:t>challenged </a:t>
            </a:r>
          </a:p>
          <a:p>
            <a:r>
              <a:rPr lang="en-GB" sz="4800" dirty="0" smtClean="0"/>
              <a:t>curious </a:t>
            </a:r>
          </a:p>
          <a:p>
            <a:r>
              <a:rPr lang="en-GB" sz="4800" dirty="0" smtClean="0"/>
              <a:t>illuminated </a:t>
            </a:r>
          </a:p>
          <a:p>
            <a:r>
              <a:rPr lang="en-GB" sz="4800" dirty="0" smtClean="0"/>
              <a:t>informed </a:t>
            </a:r>
          </a:p>
          <a:p>
            <a:r>
              <a:rPr lang="en-GB" sz="4800" dirty="0" smtClean="0"/>
              <a:t>interested </a:t>
            </a:r>
          </a:p>
          <a:p>
            <a:r>
              <a:rPr lang="en-GB" sz="4800" dirty="0" smtClean="0"/>
              <a:t>pensive </a:t>
            </a:r>
          </a:p>
          <a:p>
            <a:r>
              <a:rPr lang="en-GB" sz="4800" dirty="0" smtClean="0"/>
              <a:t>reflective </a:t>
            </a:r>
          </a:p>
          <a:p>
            <a:r>
              <a:rPr lang="en-GB" sz="4800" b="1" u="sng" dirty="0" smtClean="0"/>
              <a:t>Uncertain </a:t>
            </a:r>
          </a:p>
          <a:p>
            <a:r>
              <a:rPr lang="en-GB" sz="4800" dirty="0" smtClean="0"/>
              <a:t>cynical </a:t>
            </a:r>
          </a:p>
          <a:p>
            <a:r>
              <a:rPr lang="en-GB" sz="4800" dirty="0" smtClean="0"/>
              <a:t>doubtful </a:t>
            </a:r>
          </a:p>
          <a:p>
            <a:r>
              <a:rPr lang="en-GB" sz="4800" dirty="0" smtClean="0"/>
              <a:t>dubious </a:t>
            </a:r>
          </a:p>
          <a:p>
            <a:r>
              <a:rPr lang="en-GB" sz="4800" dirty="0" smtClean="0"/>
              <a:t>distrustful </a:t>
            </a:r>
          </a:p>
          <a:p>
            <a:r>
              <a:rPr lang="en-GB" sz="4800" dirty="0" smtClean="0"/>
              <a:t>hesitant </a:t>
            </a:r>
          </a:p>
          <a:p>
            <a:r>
              <a:rPr lang="en-GB" sz="4800" dirty="0" smtClean="0"/>
              <a:t>indecisive </a:t>
            </a:r>
          </a:p>
          <a:p>
            <a:r>
              <a:rPr lang="en-GB" sz="4800" dirty="0" smtClean="0"/>
              <a:t>pessimistic </a:t>
            </a:r>
          </a:p>
          <a:p>
            <a:r>
              <a:rPr lang="en-GB" sz="4800" dirty="0" err="1" smtClean="0"/>
              <a:t>skeptical</a:t>
            </a:r>
            <a:r>
              <a:rPr lang="en-GB" sz="4800" dirty="0" smtClean="0"/>
              <a:t> </a:t>
            </a:r>
          </a:p>
          <a:p>
            <a:r>
              <a:rPr lang="en-GB" sz="4800" dirty="0" smtClean="0"/>
              <a:t>suspicious </a:t>
            </a:r>
          </a:p>
          <a:p>
            <a:r>
              <a:rPr lang="en-GB" sz="4800" dirty="0" smtClean="0"/>
              <a:t>unsure </a:t>
            </a:r>
          </a:p>
          <a:p>
            <a:r>
              <a:rPr lang="en-GB" sz="4800" dirty="0" smtClean="0"/>
              <a:t>unsettled </a:t>
            </a:r>
          </a:p>
          <a:p>
            <a:r>
              <a:rPr lang="en-GB" sz="4800" b="1" u="sng" dirty="0" smtClean="0"/>
              <a:t>Uncaring </a:t>
            </a:r>
          </a:p>
          <a:p>
            <a:r>
              <a:rPr lang="en-GB" sz="4800" dirty="0" smtClean="0"/>
              <a:t>ambivalent </a:t>
            </a:r>
          </a:p>
          <a:p>
            <a:r>
              <a:rPr lang="en-GB" sz="4800" dirty="0" smtClean="0"/>
              <a:t>apathetic </a:t>
            </a:r>
          </a:p>
          <a:p>
            <a:r>
              <a:rPr lang="en-GB" sz="4800" dirty="0" smtClean="0"/>
              <a:t>bored </a:t>
            </a:r>
          </a:p>
          <a:p>
            <a:r>
              <a:rPr lang="en-GB" sz="4800" dirty="0" smtClean="0"/>
              <a:t>busy </a:t>
            </a:r>
          </a:p>
          <a:p>
            <a:r>
              <a:rPr lang="en-GB" sz="4800" dirty="0" smtClean="0"/>
              <a:t>detached </a:t>
            </a:r>
          </a:p>
          <a:p>
            <a:r>
              <a:rPr lang="en-GB" sz="4800" dirty="0" smtClean="0"/>
              <a:t>exhausted </a:t>
            </a:r>
          </a:p>
          <a:p>
            <a:r>
              <a:rPr lang="en-GB" sz="4800" dirty="0" smtClean="0"/>
              <a:t>indifferent </a:t>
            </a:r>
          </a:p>
          <a:p>
            <a:r>
              <a:rPr lang="en-GB" sz="4800" dirty="0" smtClean="0"/>
              <a:t>lethargic </a:t>
            </a:r>
          </a:p>
          <a:p>
            <a:r>
              <a:rPr lang="en-GB" sz="4800" dirty="0" smtClean="0"/>
              <a:t>lazy </a:t>
            </a:r>
          </a:p>
          <a:p>
            <a:r>
              <a:rPr lang="en-GB" sz="4800" dirty="0" smtClean="0"/>
              <a:t>tired </a:t>
            </a:r>
          </a:p>
          <a:p>
            <a:r>
              <a:rPr lang="en-GB" sz="4800" dirty="0" smtClean="0"/>
              <a:t>unmotivated </a:t>
            </a:r>
          </a:p>
          <a:p>
            <a:r>
              <a:rPr lang="en-GB" sz="4800" dirty="0" smtClean="0"/>
              <a:t>nonchalant </a:t>
            </a:r>
          </a:p>
          <a:p>
            <a:r>
              <a:rPr lang="en-GB" sz="4800" dirty="0" smtClean="0"/>
              <a:t>occupied </a:t>
            </a:r>
          </a:p>
          <a:p>
            <a:r>
              <a:rPr lang="en-GB" sz="4800" dirty="0" smtClean="0"/>
              <a:t>Selfish </a:t>
            </a:r>
          </a:p>
        </p:txBody>
      </p:sp>
      <p:sp>
        <p:nvSpPr>
          <p:cNvPr id="8" name="Text Placeholder 1"/>
          <p:cNvSpPr txBox="1">
            <a:spLocks/>
          </p:cNvSpPr>
          <p:nvPr/>
        </p:nvSpPr>
        <p:spPr>
          <a:xfrm>
            <a:off x="7020272" y="1124744"/>
            <a:ext cx="1800200" cy="5328592"/>
          </a:xfrm>
          <a:prstGeom prst="rect">
            <a:avLst/>
          </a:prstGeom>
        </p:spPr>
        <p:txBody>
          <a:bodyPr>
            <a:normAutofit fontScale="25000" lnSpcReduction="20000"/>
          </a:bodyPr>
          <a:lstStyle/>
          <a:p>
            <a:r>
              <a:rPr lang="en-GB" sz="4800" b="1" u="sng" dirty="0" smtClean="0"/>
              <a:t>Wanting </a:t>
            </a:r>
          </a:p>
          <a:p>
            <a:r>
              <a:rPr lang="en-GB" sz="4800" dirty="0" smtClean="0"/>
              <a:t>empty </a:t>
            </a:r>
          </a:p>
          <a:p>
            <a:r>
              <a:rPr lang="en-GB" sz="4800" dirty="0" smtClean="0"/>
              <a:t>envious </a:t>
            </a:r>
          </a:p>
          <a:p>
            <a:r>
              <a:rPr lang="en-GB" sz="4800" dirty="0" smtClean="0"/>
              <a:t>homesick </a:t>
            </a:r>
          </a:p>
          <a:p>
            <a:r>
              <a:rPr lang="en-GB" sz="4800" dirty="0" smtClean="0"/>
              <a:t>hungry </a:t>
            </a:r>
          </a:p>
          <a:p>
            <a:r>
              <a:rPr lang="en-GB" sz="4800" dirty="0" smtClean="0"/>
              <a:t>ignored </a:t>
            </a:r>
          </a:p>
          <a:p>
            <a:r>
              <a:rPr lang="en-GB" sz="4800" dirty="0" smtClean="0"/>
              <a:t>jealous </a:t>
            </a:r>
          </a:p>
          <a:p>
            <a:r>
              <a:rPr lang="en-GB" sz="4800" dirty="0" smtClean="0"/>
              <a:t>lonely </a:t>
            </a:r>
          </a:p>
          <a:p>
            <a:r>
              <a:rPr lang="en-GB" sz="4800" dirty="0" smtClean="0"/>
              <a:t>longing </a:t>
            </a:r>
          </a:p>
          <a:p>
            <a:r>
              <a:rPr lang="en-GB" sz="4800" dirty="0" smtClean="0"/>
              <a:t>lustful </a:t>
            </a:r>
          </a:p>
          <a:p>
            <a:r>
              <a:rPr lang="en-GB" sz="4800" b="1" u="sng" dirty="0" smtClean="0"/>
              <a:t>Weak </a:t>
            </a:r>
          </a:p>
          <a:p>
            <a:r>
              <a:rPr lang="en-GB" sz="4800" dirty="0" smtClean="0"/>
              <a:t>inadequate </a:t>
            </a:r>
          </a:p>
          <a:p>
            <a:r>
              <a:rPr lang="en-GB" sz="4800" dirty="0" smtClean="0"/>
              <a:t>burdened </a:t>
            </a:r>
          </a:p>
          <a:p>
            <a:r>
              <a:rPr lang="en-GB" sz="4800" dirty="0" smtClean="0"/>
              <a:t>controlled </a:t>
            </a:r>
          </a:p>
          <a:p>
            <a:r>
              <a:rPr lang="en-GB" sz="4800" dirty="0" smtClean="0"/>
              <a:t>despairing </a:t>
            </a:r>
          </a:p>
          <a:p>
            <a:r>
              <a:rPr lang="en-GB" sz="4800" dirty="0" smtClean="0"/>
              <a:t>discouraged </a:t>
            </a:r>
          </a:p>
          <a:p>
            <a:r>
              <a:rPr lang="en-GB" sz="4800" dirty="0" smtClean="0"/>
              <a:t>helpless </a:t>
            </a:r>
          </a:p>
          <a:p>
            <a:r>
              <a:rPr lang="en-GB" sz="4800" dirty="0" smtClean="0"/>
              <a:t>hopeless </a:t>
            </a:r>
          </a:p>
          <a:p>
            <a:r>
              <a:rPr lang="en-GB" sz="4800" dirty="0" smtClean="0"/>
              <a:t>impotent </a:t>
            </a:r>
          </a:p>
          <a:p>
            <a:r>
              <a:rPr lang="en-GB" sz="4800" dirty="0" smtClean="0"/>
              <a:t>inhibited </a:t>
            </a:r>
          </a:p>
          <a:p>
            <a:r>
              <a:rPr lang="en-GB" sz="4800" dirty="0" smtClean="0"/>
              <a:t>lost </a:t>
            </a:r>
          </a:p>
          <a:p>
            <a:r>
              <a:rPr lang="en-GB" sz="4800" dirty="0" smtClean="0"/>
              <a:t>passive </a:t>
            </a:r>
          </a:p>
          <a:p>
            <a:r>
              <a:rPr lang="en-GB" sz="4800" dirty="0" smtClean="0"/>
              <a:t>powerless </a:t>
            </a:r>
          </a:p>
          <a:p>
            <a:r>
              <a:rPr lang="en-GB" sz="4800" dirty="0" smtClean="0"/>
              <a:t>restricted </a:t>
            </a:r>
          </a:p>
          <a:p>
            <a:r>
              <a:rPr lang="en-GB" sz="4800" dirty="0" smtClean="0"/>
              <a:t>suicidal </a:t>
            </a:r>
          </a:p>
          <a:p>
            <a:r>
              <a:rPr lang="en-GB" sz="4800" b="1" u="sng" dirty="0" smtClean="0"/>
              <a:t>Worried </a:t>
            </a:r>
          </a:p>
          <a:p>
            <a:r>
              <a:rPr lang="en-GB" sz="4800" dirty="0" smtClean="0"/>
              <a:t>agitated </a:t>
            </a:r>
          </a:p>
          <a:p>
            <a:r>
              <a:rPr lang="en-GB" sz="4800" dirty="0" smtClean="0"/>
              <a:t>anxious </a:t>
            </a:r>
          </a:p>
          <a:p>
            <a:r>
              <a:rPr lang="en-GB" sz="4800" dirty="0" smtClean="0"/>
              <a:t>bothered </a:t>
            </a:r>
          </a:p>
          <a:p>
            <a:r>
              <a:rPr lang="en-GB" sz="4800" dirty="0" smtClean="0"/>
              <a:t>restless </a:t>
            </a:r>
          </a:p>
          <a:p>
            <a:r>
              <a:rPr lang="en-GB" sz="4800" dirty="0" smtClean="0"/>
              <a:t>tense </a:t>
            </a:r>
          </a:p>
          <a:p>
            <a:r>
              <a:rPr lang="en-GB" sz="4800" dirty="0" smtClean="0"/>
              <a:t>uneasy </a:t>
            </a:r>
          </a:p>
          <a:p>
            <a:r>
              <a:rPr lang="en-GB" sz="4800" dirty="0" smtClean="0"/>
              <a:t>unsettled</a:t>
            </a:r>
          </a:p>
          <a:p>
            <a:pPr marL="342900" lvl="0" indent="-342900">
              <a:buFontTx/>
              <a:buChar char="•"/>
              <a:defRPr/>
            </a:pPr>
            <a:endParaRPr lang="en-GB" sz="900" kern="0" dirty="0" smtClean="0">
              <a:solidFill>
                <a:sysClr val="windowText" lastClr="000000"/>
              </a:solidFill>
            </a:endParaRPr>
          </a:p>
          <a:p>
            <a:pPr marL="342900" lvl="0" indent="-342900">
              <a:buFontTx/>
              <a:buChar char="•"/>
              <a:defRPr/>
            </a:pPr>
            <a:r>
              <a:rPr lang="en-GB" sz="900" kern="0" dirty="0" smtClean="0">
                <a:solidFill>
                  <a:sysClr val="windowText" lastClr="000000"/>
                </a:solidFill>
              </a:rPr>
              <a:t> </a:t>
            </a:r>
            <a:r>
              <a:rPr kumimoji="0" lang="en-GB" sz="2800" b="0" i="0" u="none" strike="noStrike" kern="0" cap="none" spc="0" normalizeH="0" baseline="0" noProof="0" dirty="0" smtClean="0">
                <a:ln>
                  <a:noFill/>
                </a:ln>
                <a:solidFill>
                  <a:sysClr val="windowText" lastClr="000000"/>
                </a:solidFill>
                <a:effectLst/>
                <a:uLnTx/>
                <a:uFillTx/>
                <a:latin typeface="+mn-lt"/>
              </a:rPr>
              <a:t> </a:t>
            </a:r>
          </a:p>
        </p:txBody>
      </p:sp>
      <p:pic>
        <p:nvPicPr>
          <p:cNvPr id="9" name="irc_mi" descr="http://www.ocduk.org/sites/default/files/upsetchild_0.jpg"/>
          <p:cNvPicPr/>
          <p:nvPr/>
        </p:nvPicPr>
        <p:blipFill>
          <a:blip r:embed="rId3" cstate="print"/>
          <a:srcRect/>
          <a:stretch>
            <a:fillRect/>
          </a:stretch>
        </p:blipFill>
        <p:spPr bwMode="auto">
          <a:xfrm>
            <a:off x="6156176" y="116632"/>
            <a:ext cx="2642438" cy="936104"/>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Step 1: Examples</a:t>
            </a:r>
            <a:endParaRPr lang="en-GB" b="1" dirty="0">
              <a:solidFill>
                <a:srgbClr val="0070C0"/>
              </a:solidFill>
            </a:endParaRPr>
          </a:p>
        </p:txBody>
      </p:sp>
      <p:sp>
        <p:nvSpPr>
          <p:cNvPr id="3" name="Content Placeholder 2"/>
          <p:cNvSpPr>
            <a:spLocks noGrp="1"/>
          </p:cNvSpPr>
          <p:nvPr>
            <p:ph idx="1"/>
          </p:nvPr>
        </p:nvSpPr>
        <p:spPr/>
        <p:txBody>
          <a:bodyPr/>
          <a:lstStyle/>
          <a:p>
            <a:r>
              <a:rPr lang="en-GB" i="1" dirty="0" smtClean="0"/>
              <a:t>‘I can see that you get angry when that happens. I would feel angry if that happened to me. It’s normal to feel like that’. </a:t>
            </a:r>
          </a:p>
          <a:p>
            <a:r>
              <a:rPr lang="en-GB" i="1" dirty="0" smtClean="0"/>
              <a:t>‘I can see you’re frowning and I’m wondering if you’re feeling worried’. </a:t>
            </a:r>
          </a:p>
          <a:p>
            <a:r>
              <a:rPr lang="en-GB" i="1" dirty="0" smtClean="0"/>
              <a:t>‘I think you might be feeling fed up about not being able to play football now. I know that’s not nice for you’.</a:t>
            </a:r>
            <a:endParaRPr lang="en-GB"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Step 1: </a:t>
            </a:r>
            <a:r>
              <a:rPr lang="en-GB" b="1" dirty="0" smtClean="0">
                <a:solidFill>
                  <a:srgbClr val="0070C0"/>
                </a:solidFill>
                <a:hlinkClick r:id="rId2" action="ppaction://hlinkfile"/>
              </a:rPr>
              <a:t>Empathise, validate and label</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1187624" y="1556792"/>
            <a:ext cx="6853549" cy="468818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dirty="0" smtClean="0">
                <a:solidFill>
                  <a:srgbClr val="0070C0"/>
                </a:solidFill>
              </a:rPr>
              <a:t>2: Limit set</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State the boundary limits of acceptable behaviour (if needed)</a:t>
            </a:r>
          </a:p>
          <a:p>
            <a:r>
              <a:rPr lang="en-GB" dirty="0" smtClean="0"/>
              <a:t>Make it clear certain behaviours cannot be accepted</a:t>
            </a:r>
          </a:p>
          <a:p>
            <a:r>
              <a:rPr lang="en-GB" dirty="0" smtClean="0"/>
              <a:t>But retain the child’s self-dignity </a:t>
            </a:r>
            <a:r>
              <a:rPr lang="en-GB" i="1" dirty="0" smtClean="0"/>
              <a:t>(crucial for responsive behaviour and well-being)</a:t>
            </a:r>
            <a:endParaRPr lang="en-GB" i="1" dirty="0"/>
          </a:p>
        </p:txBody>
      </p:sp>
      <p:pic>
        <p:nvPicPr>
          <p:cNvPr id="4" name="Picture 3" descr="2A.jpg"/>
          <p:cNvPicPr>
            <a:picLocks noChangeAspect="1"/>
          </p:cNvPicPr>
          <p:nvPr/>
        </p:nvPicPr>
        <p:blipFill>
          <a:blip r:embed="rId3" cstate="print"/>
          <a:stretch>
            <a:fillRect/>
          </a:stretch>
        </p:blipFill>
        <p:spPr>
          <a:xfrm>
            <a:off x="7164288" y="4723346"/>
            <a:ext cx="1152128" cy="166350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Step 2: Examples</a:t>
            </a:r>
            <a:endParaRPr lang="en-GB" b="1" dirty="0">
              <a:solidFill>
                <a:srgbClr val="0070C0"/>
              </a:solidFill>
            </a:endParaRPr>
          </a:p>
        </p:txBody>
      </p:sp>
      <p:sp>
        <p:nvSpPr>
          <p:cNvPr id="3" name="Content Placeholder 2"/>
          <p:cNvSpPr>
            <a:spLocks noGrp="1"/>
          </p:cNvSpPr>
          <p:nvPr>
            <p:ph idx="1"/>
          </p:nvPr>
        </p:nvSpPr>
        <p:spPr/>
        <p:txBody>
          <a:bodyPr/>
          <a:lstStyle/>
          <a:p>
            <a:r>
              <a:rPr lang="en-GB" i="1" dirty="0" smtClean="0"/>
              <a:t>‘These are the rules that we have to follow. Doing that is not ok’.</a:t>
            </a:r>
          </a:p>
          <a:p>
            <a:r>
              <a:rPr lang="en-GB" i="1" dirty="0" smtClean="0"/>
              <a:t>We can’t behave like that even though you are feeling annoyed because it is not safe’.</a:t>
            </a:r>
          </a:p>
          <a:p>
            <a:r>
              <a:rPr lang="en-GB" i="1" dirty="0" smtClean="0"/>
              <a:t>‘You didn’t put the ball away as we agreed. You’re probably angry that you can’t play with Billy now because you have to stop’.</a:t>
            </a:r>
            <a:endParaRPr lang="en-GB"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for children….</a:t>
            </a:r>
            <a:endParaRPr lang="en-GB" dirty="0"/>
          </a:p>
        </p:txBody>
      </p:sp>
      <p:sp>
        <p:nvSpPr>
          <p:cNvPr id="4" name="Oval Callout 3"/>
          <p:cNvSpPr/>
          <p:nvPr/>
        </p:nvSpPr>
        <p:spPr>
          <a:xfrm>
            <a:off x="323528" y="4365104"/>
            <a:ext cx="3312368" cy="194421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solidFill>
              </a:rPr>
              <a:t>Enables children to separate themselves from their behaviour – so they don’t label themselves as ‘naughty’</a:t>
            </a:r>
            <a:endParaRPr lang="en-GB" dirty="0">
              <a:solidFill>
                <a:schemeClr val="accent6"/>
              </a:solidFill>
            </a:endParaRPr>
          </a:p>
        </p:txBody>
      </p:sp>
      <p:sp>
        <p:nvSpPr>
          <p:cNvPr id="5" name="Oval Callout 4"/>
          <p:cNvSpPr/>
          <p:nvPr/>
        </p:nvSpPr>
        <p:spPr>
          <a:xfrm>
            <a:off x="5436096" y="1124744"/>
            <a:ext cx="3528392" cy="244827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solidFill>
              </a:rPr>
              <a:t>It helps them realise it is Ok to feel sad or angry but that some responses are inappropriate – so it gives children tools to help them cope with their feelings </a:t>
            </a:r>
            <a:endParaRPr lang="en-GB" dirty="0">
              <a:solidFill>
                <a:schemeClr val="accent2"/>
              </a:solidFill>
            </a:endParaRPr>
          </a:p>
        </p:txBody>
      </p:sp>
      <p:sp>
        <p:nvSpPr>
          <p:cNvPr id="6" name="Oval Callout 5"/>
          <p:cNvSpPr/>
          <p:nvPr/>
        </p:nvSpPr>
        <p:spPr>
          <a:xfrm>
            <a:off x="179512" y="1340768"/>
            <a:ext cx="3312368" cy="194421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It gives them (the children) choices and a way out of a difficult situation without confrontation</a:t>
            </a:r>
            <a:endParaRPr lang="en-GB" dirty="0">
              <a:solidFill>
                <a:srgbClr val="0070C0"/>
              </a:solidFill>
            </a:endParaRPr>
          </a:p>
        </p:txBody>
      </p:sp>
      <p:sp>
        <p:nvSpPr>
          <p:cNvPr id="7" name="Oval Callout 6"/>
          <p:cNvSpPr/>
          <p:nvPr/>
        </p:nvSpPr>
        <p:spPr>
          <a:xfrm>
            <a:off x="2483768" y="2780928"/>
            <a:ext cx="3600400" cy="187220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 children talk to each other about their feelings and they are more likely to calm down themselves</a:t>
            </a:r>
            <a:endParaRPr lang="en-GB" dirty="0">
              <a:solidFill>
                <a:srgbClr val="7030A0"/>
              </a:solidFill>
            </a:endParaRPr>
          </a:p>
        </p:txBody>
      </p:sp>
      <p:sp>
        <p:nvSpPr>
          <p:cNvPr id="8" name="Oval Callout 7"/>
          <p:cNvSpPr/>
          <p:nvPr/>
        </p:nvSpPr>
        <p:spPr>
          <a:xfrm>
            <a:off x="5292080" y="4221088"/>
            <a:ext cx="3312368" cy="194421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Releases huge burdens for some children who struggle with emotional control</a:t>
            </a:r>
            <a:endParaRPr lang="en-GB" dirty="0">
              <a:solidFill>
                <a:srgbClr val="00B050"/>
              </a:solidFill>
            </a:endParaRPr>
          </a:p>
        </p:txBody>
      </p:sp>
      <p:sp>
        <p:nvSpPr>
          <p:cNvPr id="9" name="TextBox 8"/>
          <p:cNvSpPr txBox="1"/>
          <p:nvPr/>
        </p:nvSpPr>
        <p:spPr>
          <a:xfrm>
            <a:off x="5868144" y="6433591"/>
            <a:ext cx="3600400" cy="307777"/>
          </a:xfrm>
          <a:prstGeom prst="rect">
            <a:avLst/>
          </a:prstGeom>
          <a:noFill/>
        </p:spPr>
        <p:txBody>
          <a:bodyPr wrap="square" rtlCol="0">
            <a:spAutoFit/>
          </a:bodyPr>
          <a:lstStyle/>
          <a:p>
            <a:r>
              <a:rPr lang="en-GB" sz="1400" dirty="0" smtClean="0"/>
              <a:t>Rose, McGuire-</a:t>
            </a:r>
            <a:r>
              <a:rPr lang="en-GB" sz="1400" dirty="0" err="1" smtClean="0"/>
              <a:t>Snieckus</a:t>
            </a:r>
            <a:r>
              <a:rPr lang="en-GB" sz="1400" dirty="0" smtClean="0"/>
              <a:t> and Gilbert, 2014 </a:t>
            </a:r>
            <a:endParaRPr lang="en-GB"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dirty="0" smtClean="0">
                <a:solidFill>
                  <a:srgbClr val="0070C0"/>
                </a:solidFill>
              </a:rPr>
              <a:t>3: Problem solve with the child</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When the child is calm and in a relaxed, rational state:</a:t>
            </a:r>
          </a:p>
          <a:p>
            <a:pPr lvl="1"/>
            <a:r>
              <a:rPr lang="en-GB" b="1" dirty="0" smtClean="0"/>
              <a:t>Explore </a:t>
            </a:r>
            <a:r>
              <a:rPr lang="en-GB" dirty="0" smtClean="0"/>
              <a:t>the feelings that give rise to the behaviour/ problem/ incident</a:t>
            </a:r>
          </a:p>
          <a:p>
            <a:pPr lvl="1"/>
            <a:r>
              <a:rPr lang="en-GB" b="1" dirty="0" smtClean="0"/>
              <a:t>Scaffold alternative ideas and actions </a:t>
            </a:r>
            <a:r>
              <a:rPr lang="en-GB" dirty="0" smtClean="0"/>
              <a:t>that could lead to more appropriate and productive outcomes</a:t>
            </a:r>
          </a:p>
          <a:p>
            <a:pPr lvl="1"/>
            <a:r>
              <a:rPr lang="en-GB" b="1" dirty="0" smtClean="0"/>
              <a:t>Empower</a:t>
            </a:r>
            <a:r>
              <a:rPr lang="en-GB" dirty="0" smtClean="0"/>
              <a:t> the child to believe s/he can </a:t>
            </a:r>
          </a:p>
          <a:p>
            <a:pPr lvl="1">
              <a:buNone/>
            </a:pPr>
            <a:r>
              <a:rPr lang="en-GB" dirty="0" smtClean="0"/>
              <a:t>    overcome difficulties and manage feelings</a:t>
            </a:r>
            <a:endParaRPr lang="en-GB" dirty="0"/>
          </a:p>
        </p:txBody>
      </p:sp>
      <p:pic>
        <p:nvPicPr>
          <p:cNvPr id="5" name="Picture 4" descr="3.jpg"/>
          <p:cNvPicPr>
            <a:picLocks noChangeAspect="1"/>
          </p:cNvPicPr>
          <p:nvPr/>
        </p:nvPicPr>
        <p:blipFill>
          <a:blip r:embed="rId3" cstate="print"/>
          <a:stretch>
            <a:fillRect/>
          </a:stretch>
        </p:blipFill>
        <p:spPr>
          <a:xfrm>
            <a:off x="7524329" y="4599199"/>
            <a:ext cx="1368151" cy="196808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Step 3: Examples</a:t>
            </a:r>
            <a:endParaRPr lang="en-GB" b="1" dirty="0">
              <a:solidFill>
                <a:srgbClr val="0070C0"/>
              </a:solidFill>
            </a:endParaRPr>
          </a:p>
        </p:txBody>
      </p:sp>
      <p:sp>
        <p:nvSpPr>
          <p:cNvPr id="3" name="Content Placeholder 2"/>
          <p:cNvSpPr>
            <a:spLocks noGrp="1"/>
          </p:cNvSpPr>
          <p:nvPr>
            <p:ph idx="1"/>
          </p:nvPr>
        </p:nvSpPr>
        <p:spPr/>
        <p:txBody>
          <a:bodyPr/>
          <a:lstStyle/>
          <a:p>
            <a:r>
              <a:rPr lang="en-GB" i="1" dirty="0" smtClean="0"/>
              <a:t>‘This is not a safe place to be angry. Let’s go to a safe place and then we can talk’. </a:t>
            </a:r>
          </a:p>
          <a:p>
            <a:r>
              <a:rPr lang="en-GB" i="1" dirty="0" smtClean="0"/>
              <a:t>‘Next time you’re feeling like this, what could you do? How do you think you will react next time or if it happens again?’</a:t>
            </a:r>
          </a:p>
          <a:p>
            <a:r>
              <a:rPr lang="en-GB" i="1" dirty="0" smtClean="0"/>
              <a:t>‘We need to figure out what to do next time. Have you got any ideas’ </a:t>
            </a:r>
          </a:p>
          <a:p>
            <a:endParaRPr lang="en-GB" i="1" dirty="0" smtClean="0"/>
          </a:p>
          <a:p>
            <a:endParaRPr lang="en-GB" i="1" dirty="0" smtClean="0"/>
          </a:p>
          <a:p>
            <a:endParaRPr lang="en-GB"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791072"/>
          </a:xfrm>
        </p:spPr>
        <p:txBody>
          <a:bodyPr>
            <a:normAutofit/>
          </a:bodyPr>
          <a:lstStyle/>
          <a:p>
            <a:r>
              <a:rPr lang="en-GB" b="1" dirty="0" smtClean="0"/>
              <a:t>Keeping yourself in the upstairs brain</a:t>
            </a:r>
            <a:endParaRPr lang="en-GB" b="1" dirty="0"/>
          </a:p>
        </p:txBody>
      </p:sp>
      <p:sp>
        <p:nvSpPr>
          <p:cNvPr id="3" name="Content Placeholder 2"/>
          <p:cNvSpPr>
            <a:spLocks noGrp="1"/>
          </p:cNvSpPr>
          <p:nvPr>
            <p:ph idx="1"/>
          </p:nvPr>
        </p:nvSpPr>
        <p:spPr>
          <a:xfrm>
            <a:off x="467544" y="2132856"/>
            <a:ext cx="8229600" cy="4389120"/>
          </a:xfrm>
        </p:spPr>
        <p:txBody>
          <a:bodyPr>
            <a:normAutofit/>
          </a:bodyPr>
          <a:lstStyle/>
          <a:p>
            <a:r>
              <a:rPr lang="en-GB" sz="2800" dirty="0" smtClean="0">
                <a:latin typeface="+mj-lt"/>
              </a:rPr>
              <a:t>Children with oppositional behaviour seem to be able to send us from the upstairs brain to the downstairs brain in no time!!</a:t>
            </a:r>
          </a:p>
          <a:p>
            <a:r>
              <a:rPr lang="en-GB" sz="2800" dirty="0" smtClean="0">
                <a:latin typeface="+mj-lt"/>
              </a:rPr>
              <a:t>We are conditioned to react immediately in order to rectify the situation and maintain order</a:t>
            </a:r>
          </a:p>
          <a:p>
            <a:r>
              <a:rPr lang="en-GB" sz="2800" dirty="0" smtClean="0">
                <a:latin typeface="+mj-lt"/>
              </a:rPr>
              <a:t>We need to remain in our upstairs brain in order to support children to be there too</a:t>
            </a:r>
          </a:p>
          <a:p>
            <a:r>
              <a:rPr lang="en-GB" sz="2800" b="1" dirty="0" smtClean="0">
                <a:latin typeface="+mj-lt"/>
              </a:rPr>
              <a:t>What strategies do you use</a:t>
            </a:r>
            <a:r>
              <a:rPr lang="en-GB" b="1" dirty="0" smtClean="0"/>
              <a:t>?</a:t>
            </a:r>
            <a:endParaRPr lang="en-GB" b="1" dirty="0"/>
          </a:p>
        </p:txBody>
      </p:sp>
      <p:pic>
        <p:nvPicPr>
          <p:cNvPr id="4" name="Content Placeholder 3" descr="threebrains.gif"/>
          <p:cNvPicPr>
            <a:picLocks noChangeAspect="1"/>
          </p:cNvPicPr>
          <p:nvPr/>
        </p:nvPicPr>
        <p:blipFill>
          <a:blip r:embed="rId3" cstate="print"/>
          <a:stretch>
            <a:fillRect/>
          </a:stretch>
        </p:blipFill>
        <p:spPr>
          <a:xfrm>
            <a:off x="6948265" y="5085184"/>
            <a:ext cx="1224136" cy="132750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Ice Cream </a:t>
            </a:r>
          </a:p>
        </p:txBody>
      </p:sp>
      <p:sp>
        <p:nvSpPr>
          <p:cNvPr id="5" name="Slide Number Placeholder 4"/>
          <p:cNvSpPr>
            <a:spLocks noGrp="1"/>
          </p:cNvSpPr>
          <p:nvPr>
            <p:ph type="sldNum" sz="quarter" idx="11"/>
          </p:nvPr>
        </p:nvSpPr>
        <p:spPr/>
        <p:txBody>
          <a:bodyPr/>
          <a:lstStyle/>
          <a:p>
            <a:pPr>
              <a:defRPr/>
            </a:pPr>
            <a:fld id="{A31F8483-9691-4F6E-92F3-F43915520E81}" type="slidenum">
              <a:rPr lang="en-GB" smtClean="0"/>
              <a:pPr>
                <a:defRPr/>
              </a:pPr>
              <a:t>33</a:t>
            </a:fld>
            <a:endParaRPr lang="en-GB"/>
          </a:p>
        </p:txBody>
      </p:sp>
      <p:pic>
        <p:nvPicPr>
          <p:cNvPr id="27653" name="Picture 3"/>
          <p:cNvPicPr>
            <a:picLocks noGrp="1" noChangeAspect="1" noChangeArrowheads="1"/>
          </p:cNvPicPr>
          <p:nvPr>
            <p:ph idx="1"/>
          </p:nvPr>
        </p:nvPicPr>
        <p:blipFill>
          <a:blip r:embed="rId3" cstate="print"/>
          <a:srcRect/>
          <a:stretch>
            <a:fillRect/>
          </a:stretch>
        </p:blipFill>
        <p:spPr>
          <a:xfrm>
            <a:off x="611188" y="1700213"/>
            <a:ext cx="4429125" cy="3529012"/>
          </a:xfrm>
          <a:noFill/>
        </p:spPr>
      </p:pic>
      <p:pic>
        <p:nvPicPr>
          <p:cNvPr id="27654" name="Picture 3"/>
          <p:cNvPicPr>
            <a:picLocks noChangeAspect="1" noChangeArrowheads="1"/>
          </p:cNvPicPr>
          <p:nvPr/>
        </p:nvPicPr>
        <p:blipFill>
          <a:blip r:embed="rId3" cstate="print"/>
          <a:srcRect/>
          <a:stretch>
            <a:fillRect/>
          </a:stretch>
        </p:blipFill>
        <p:spPr bwMode="auto">
          <a:xfrm>
            <a:off x="4716463" y="1700213"/>
            <a:ext cx="3978275" cy="3560762"/>
          </a:xfrm>
          <a:prstGeom prst="rect">
            <a:avLst/>
          </a:prstGeom>
          <a:noFill/>
          <a:ln w="9525">
            <a:noFill/>
            <a:miter lim="800000"/>
            <a:headEnd/>
            <a:tailEnd/>
          </a:ln>
        </p:spPr>
      </p:pic>
      <p:pic>
        <p:nvPicPr>
          <p:cNvPr id="27655" name="Picture 3"/>
          <p:cNvPicPr>
            <a:picLocks noChangeAspect="1" noChangeArrowheads="1"/>
          </p:cNvPicPr>
          <p:nvPr/>
        </p:nvPicPr>
        <p:blipFill>
          <a:blip r:embed="rId4" cstate="print"/>
          <a:srcRect/>
          <a:stretch>
            <a:fillRect/>
          </a:stretch>
        </p:blipFill>
        <p:spPr bwMode="auto">
          <a:xfrm>
            <a:off x="4716463" y="1773238"/>
            <a:ext cx="3887787" cy="3671887"/>
          </a:xfrm>
          <a:prstGeom prst="rect">
            <a:avLst/>
          </a:prstGeom>
          <a:noFill/>
          <a:ln w="9525">
            <a:noFill/>
            <a:miter lim="800000"/>
            <a:headEnd/>
            <a:tailEnd/>
          </a:ln>
        </p:spPr>
      </p:pic>
    </p:spTree>
    <p:extLst>
      <p:ext uri="{BB962C8B-B14F-4D97-AF65-F5344CB8AC3E}">
        <p14:creationId xmlns:p14="http://schemas.microsoft.com/office/powerpoint/2010/main" val="2152572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80728"/>
          </a:xfrm>
        </p:spPr>
        <p:txBody>
          <a:bodyPr/>
          <a:lstStyle/>
          <a:p>
            <a:r>
              <a:rPr lang="en-GB" dirty="0" smtClean="0"/>
              <a:t>Ice Cream </a:t>
            </a:r>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4AC996CD-9967-468B-8180-161F98D4A8F4}" type="slidenum">
              <a:rPr lang="en-GB" smtClean="0"/>
              <a:pPr>
                <a:defRPr/>
              </a:pPr>
              <a:t>34</a:t>
            </a:fld>
            <a:endParaRPr lang="en-GB"/>
          </a:p>
        </p:txBody>
      </p:sp>
      <p:pic>
        <p:nvPicPr>
          <p:cNvPr id="28677" name="Picture 3"/>
          <p:cNvPicPr>
            <a:picLocks noChangeAspect="1" noChangeArrowheads="1"/>
          </p:cNvPicPr>
          <p:nvPr/>
        </p:nvPicPr>
        <p:blipFill>
          <a:blip r:embed="rId3" cstate="print"/>
          <a:srcRect/>
          <a:stretch>
            <a:fillRect/>
          </a:stretch>
        </p:blipFill>
        <p:spPr bwMode="auto">
          <a:xfrm>
            <a:off x="0" y="836613"/>
            <a:ext cx="4500563" cy="5113337"/>
          </a:xfrm>
          <a:prstGeom prst="rect">
            <a:avLst/>
          </a:prstGeom>
          <a:noFill/>
          <a:ln w="9525">
            <a:noFill/>
            <a:miter lim="800000"/>
            <a:headEnd/>
            <a:tailEnd/>
          </a:ln>
        </p:spPr>
      </p:pic>
      <p:pic>
        <p:nvPicPr>
          <p:cNvPr id="28678" name="Picture 3"/>
          <p:cNvPicPr>
            <a:picLocks noChangeAspect="1" noChangeArrowheads="1"/>
          </p:cNvPicPr>
          <p:nvPr/>
        </p:nvPicPr>
        <p:blipFill>
          <a:blip r:embed="rId4" cstate="print"/>
          <a:srcRect/>
          <a:stretch>
            <a:fillRect/>
          </a:stretch>
        </p:blipFill>
        <p:spPr bwMode="auto">
          <a:xfrm>
            <a:off x="4356100" y="765175"/>
            <a:ext cx="4787900" cy="5399088"/>
          </a:xfrm>
          <a:prstGeom prst="rect">
            <a:avLst/>
          </a:prstGeom>
          <a:noFill/>
          <a:ln w="9525">
            <a:noFill/>
            <a:miter lim="800000"/>
            <a:headEnd/>
            <a:tailEnd/>
          </a:ln>
        </p:spPr>
      </p:pic>
    </p:spTree>
    <p:extLst>
      <p:ext uri="{BB962C8B-B14F-4D97-AF65-F5344CB8AC3E}">
        <p14:creationId xmlns:p14="http://schemas.microsoft.com/office/powerpoint/2010/main" val="1829359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endParaRPr lang="en-US" smtClean="0"/>
          </a:p>
        </p:txBody>
      </p:sp>
      <p:pic>
        <p:nvPicPr>
          <p:cNvPr id="29699" name="Picture 3"/>
          <p:cNvPicPr>
            <a:picLocks noGrp="1" noChangeAspect="1" noChangeArrowheads="1"/>
          </p:cNvPicPr>
          <p:nvPr>
            <p:ph sz="half" idx="1"/>
          </p:nvPr>
        </p:nvPicPr>
        <p:blipFill>
          <a:blip r:embed="rId3" cstate="print"/>
          <a:srcRect/>
          <a:stretch>
            <a:fillRect/>
          </a:stretch>
        </p:blipFill>
        <p:spPr>
          <a:xfrm>
            <a:off x="323850" y="981075"/>
            <a:ext cx="4248150" cy="4895850"/>
          </a:xfrm>
          <a:noFill/>
        </p:spPr>
      </p:pic>
      <p:sp>
        <p:nvSpPr>
          <p:cNvPr id="5" name="Slide Number Placeholder 4"/>
          <p:cNvSpPr>
            <a:spLocks noGrp="1"/>
          </p:cNvSpPr>
          <p:nvPr>
            <p:ph type="sldNum" sz="quarter" idx="11"/>
          </p:nvPr>
        </p:nvSpPr>
        <p:spPr/>
        <p:txBody>
          <a:bodyPr/>
          <a:lstStyle/>
          <a:p>
            <a:pPr>
              <a:defRPr/>
            </a:pPr>
            <a:fld id="{4CBA28DD-1D29-4F63-BE19-FF8DA3122F25}" type="slidenum">
              <a:rPr lang="en-GB" smtClean="0"/>
              <a:pPr>
                <a:defRPr/>
              </a:pPr>
              <a:t>35</a:t>
            </a:fld>
            <a:endParaRPr lang="en-GB"/>
          </a:p>
        </p:txBody>
      </p:sp>
      <p:pic>
        <p:nvPicPr>
          <p:cNvPr id="29702" name="Picture 2"/>
          <p:cNvPicPr>
            <a:picLocks noGrp="1" noChangeAspect="1" noChangeArrowheads="1"/>
          </p:cNvPicPr>
          <p:nvPr>
            <p:ph sz="half" idx="2"/>
          </p:nvPr>
        </p:nvPicPr>
        <p:blipFill>
          <a:blip r:embed="rId4" cstate="print"/>
          <a:srcRect/>
          <a:stretch>
            <a:fillRect/>
          </a:stretch>
        </p:blipFill>
        <p:spPr>
          <a:xfrm>
            <a:off x="4500563" y="981075"/>
            <a:ext cx="4643437" cy="4895850"/>
          </a:xfrm>
          <a:noFill/>
        </p:spPr>
      </p:pic>
    </p:spTree>
    <p:extLst>
      <p:ext uri="{BB962C8B-B14F-4D97-AF65-F5344CB8AC3E}">
        <p14:creationId xmlns:p14="http://schemas.microsoft.com/office/powerpoint/2010/main" val="1999655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Mountain of anger </a:t>
            </a:r>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72BD3E9B-4006-4508-B823-584F3983DE57}" type="slidenum">
              <a:rPr lang="en-GB" smtClean="0"/>
              <a:pPr>
                <a:defRPr/>
              </a:pPr>
              <a:t>36</a:t>
            </a:fld>
            <a:endParaRPr lang="en-GB"/>
          </a:p>
        </p:txBody>
      </p:sp>
      <p:pic>
        <p:nvPicPr>
          <p:cNvPr id="30725" name="Picture 3"/>
          <p:cNvPicPr>
            <a:picLocks noChangeAspect="1" noChangeArrowheads="1"/>
          </p:cNvPicPr>
          <p:nvPr/>
        </p:nvPicPr>
        <p:blipFill>
          <a:blip r:embed="rId3" cstate="print"/>
          <a:srcRect/>
          <a:stretch>
            <a:fillRect/>
          </a:stretch>
        </p:blipFill>
        <p:spPr bwMode="auto">
          <a:xfrm>
            <a:off x="1331913" y="836613"/>
            <a:ext cx="6911975" cy="5111750"/>
          </a:xfrm>
          <a:prstGeom prst="rect">
            <a:avLst/>
          </a:prstGeom>
          <a:noFill/>
          <a:ln w="9525">
            <a:noFill/>
            <a:miter lim="800000"/>
            <a:headEnd/>
            <a:tailEnd/>
          </a:ln>
        </p:spPr>
      </p:pic>
    </p:spTree>
    <p:extLst>
      <p:ext uri="{BB962C8B-B14F-4D97-AF65-F5344CB8AC3E}">
        <p14:creationId xmlns:p14="http://schemas.microsoft.com/office/powerpoint/2010/main" val="319153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Ice Cream Example</a:t>
            </a:r>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F4148147-6E9D-4DF7-9670-C097F9200636}" type="slidenum">
              <a:rPr lang="en-GB" smtClean="0"/>
              <a:pPr>
                <a:defRPr/>
              </a:pPr>
              <a:t>37</a:t>
            </a:fld>
            <a:endParaRPr lang="en-GB"/>
          </a:p>
        </p:txBody>
      </p:sp>
      <p:pic>
        <p:nvPicPr>
          <p:cNvPr id="36869" name="Picture 5"/>
          <p:cNvPicPr>
            <a:picLocks noChangeAspect="1" noChangeArrowheads="1"/>
          </p:cNvPicPr>
          <p:nvPr/>
        </p:nvPicPr>
        <p:blipFill>
          <a:blip r:embed="rId3" cstate="print"/>
          <a:srcRect/>
          <a:stretch>
            <a:fillRect/>
          </a:stretch>
        </p:blipFill>
        <p:spPr bwMode="auto">
          <a:xfrm>
            <a:off x="468313" y="1052513"/>
            <a:ext cx="3598862" cy="4537075"/>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srcRect/>
          <a:stretch>
            <a:fillRect/>
          </a:stretch>
        </p:blipFill>
        <p:spPr bwMode="auto">
          <a:xfrm>
            <a:off x="4427538" y="908050"/>
            <a:ext cx="4176712" cy="4681538"/>
          </a:xfrm>
          <a:prstGeom prst="rect">
            <a:avLst/>
          </a:prstGeom>
          <a:noFill/>
          <a:ln w="9525">
            <a:noFill/>
            <a:miter lim="800000"/>
            <a:headEnd/>
            <a:tailEnd/>
          </a:ln>
        </p:spPr>
      </p:pic>
    </p:spTree>
    <p:extLst>
      <p:ext uri="{BB962C8B-B14F-4D97-AF65-F5344CB8AC3E}">
        <p14:creationId xmlns:p14="http://schemas.microsoft.com/office/powerpoint/2010/main" val="2893634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4" name="Footer Placeholder 3"/>
          <p:cNvSpPr>
            <a:spLocks noGrp="1"/>
          </p:cNvSpPr>
          <p:nvPr>
            <p:ph type="ftr" sz="quarter" idx="10"/>
          </p:nvPr>
        </p:nvSpPr>
        <p:spPr>
          <a:xfrm>
            <a:off x="457200" y="6189298"/>
            <a:ext cx="2133600" cy="365125"/>
          </a:xfrm>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D592F49-06A6-4F73-8E63-270CF8600287}" type="slidenum">
              <a:rPr lang="en-GB" smtClean="0"/>
              <a:pPr>
                <a:defRPr/>
              </a:pPr>
              <a:t>38</a:t>
            </a:fld>
            <a:endParaRPr lang="en-GB"/>
          </a:p>
        </p:txBody>
      </p:sp>
      <p:pic>
        <p:nvPicPr>
          <p:cNvPr id="37893" name="Picture 2"/>
          <p:cNvPicPr>
            <a:picLocks noGrp="1" noChangeAspect="1" noChangeArrowheads="1"/>
          </p:cNvPicPr>
          <p:nvPr>
            <p:ph idx="1"/>
          </p:nvPr>
        </p:nvPicPr>
        <p:blipFill>
          <a:blip r:embed="rId2" cstate="print"/>
          <a:srcRect/>
          <a:stretch>
            <a:fillRect/>
          </a:stretch>
        </p:blipFill>
        <p:spPr>
          <a:xfrm>
            <a:off x="395288" y="908050"/>
            <a:ext cx="3816350" cy="4608513"/>
          </a:xfrm>
          <a:noFill/>
        </p:spPr>
      </p:pic>
      <p:pic>
        <p:nvPicPr>
          <p:cNvPr id="37894" name="Picture 3"/>
          <p:cNvPicPr>
            <a:picLocks noChangeAspect="1" noChangeArrowheads="1"/>
          </p:cNvPicPr>
          <p:nvPr/>
        </p:nvPicPr>
        <p:blipFill>
          <a:blip r:embed="rId3" cstate="print"/>
          <a:srcRect/>
          <a:stretch>
            <a:fillRect/>
          </a:stretch>
        </p:blipFill>
        <p:spPr bwMode="auto">
          <a:xfrm>
            <a:off x="4572000" y="1052513"/>
            <a:ext cx="3744913" cy="4248150"/>
          </a:xfrm>
          <a:prstGeom prst="rect">
            <a:avLst/>
          </a:prstGeom>
          <a:noFill/>
          <a:ln w="9525">
            <a:noFill/>
            <a:miter lim="800000"/>
            <a:headEnd/>
            <a:tailEnd/>
          </a:ln>
        </p:spPr>
      </p:pic>
    </p:spTree>
    <p:extLst>
      <p:ext uri="{BB962C8B-B14F-4D97-AF65-F5344CB8AC3E}">
        <p14:creationId xmlns:p14="http://schemas.microsoft.com/office/powerpoint/2010/main" val="2795530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8A2545FC-85FC-4686-B8A3-1CEF5B5C5A3B}" type="slidenum">
              <a:rPr lang="en-GB" smtClean="0"/>
              <a:pPr>
                <a:defRPr/>
              </a:pPr>
              <a:t>39</a:t>
            </a:fld>
            <a:endParaRPr lang="en-GB"/>
          </a:p>
        </p:txBody>
      </p:sp>
      <p:pic>
        <p:nvPicPr>
          <p:cNvPr id="38917" name="Picture 4"/>
          <p:cNvPicPr>
            <a:picLocks noGrp="1" noChangeAspect="1" noChangeArrowheads="1"/>
          </p:cNvPicPr>
          <p:nvPr>
            <p:ph idx="1"/>
          </p:nvPr>
        </p:nvPicPr>
        <p:blipFill>
          <a:blip r:embed="rId2" cstate="print"/>
          <a:srcRect/>
          <a:stretch>
            <a:fillRect/>
          </a:stretch>
        </p:blipFill>
        <p:spPr>
          <a:xfrm>
            <a:off x="2668588" y="1109663"/>
            <a:ext cx="3829050" cy="4638675"/>
          </a:xfrm>
          <a:noFill/>
        </p:spPr>
      </p:pic>
    </p:spTree>
    <p:extLst>
      <p:ext uri="{BB962C8B-B14F-4D97-AF65-F5344CB8AC3E}">
        <p14:creationId xmlns:p14="http://schemas.microsoft.com/office/powerpoint/2010/main" val="113627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Today’s session</a:t>
            </a:r>
            <a:r>
              <a:rPr lang="en-GB" dirty="0" smtClean="0"/>
              <a:t>	</a:t>
            </a:r>
            <a:endParaRPr lang="en-GB" dirty="0"/>
          </a:p>
        </p:txBody>
      </p:sp>
      <p:sp>
        <p:nvSpPr>
          <p:cNvPr id="3" name="Content Placeholder 2"/>
          <p:cNvSpPr>
            <a:spLocks noGrp="1"/>
          </p:cNvSpPr>
          <p:nvPr>
            <p:ph idx="1"/>
          </p:nvPr>
        </p:nvSpPr>
        <p:spPr>
          <a:xfrm>
            <a:off x="457200" y="1772816"/>
            <a:ext cx="8075240" cy="4392488"/>
          </a:xfrm>
        </p:spPr>
        <p:txBody>
          <a:bodyPr>
            <a:normAutofit fontScale="92500" lnSpcReduction="20000"/>
          </a:bodyPr>
          <a:lstStyle/>
          <a:p>
            <a:r>
              <a:rPr lang="en-GB" dirty="0" smtClean="0"/>
              <a:t>Growing an emotional brain</a:t>
            </a:r>
          </a:p>
          <a:p>
            <a:r>
              <a:rPr lang="en-GB" dirty="0" smtClean="0"/>
              <a:t>Connecting emotionally</a:t>
            </a:r>
          </a:p>
          <a:p>
            <a:r>
              <a:rPr lang="en-GB" dirty="0" smtClean="0"/>
              <a:t>Healthy </a:t>
            </a:r>
            <a:r>
              <a:rPr lang="en-GB" dirty="0" err="1" smtClean="0"/>
              <a:t>vs</a:t>
            </a:r>
            <a:r>
              <a:rPr lang="en-GB" dirty="0" smtClean="0"/>
              <a:t> Toxic shame</a:t>
            </a:r>
          </a:p>
          <a:p>
            <a:r>
              <a:rPr lang="en-GB" dirty="0" smtClean="0"/>
              <a:t>Emotion coaching – what does it do?</a:t>
            </a:r>
          </a:p>
          <a:p>
            <a:r>
              <a:rPr lang="en-GB" dirty="0" smtClean="0"/>
              <a:t>Emotion coaching – 3 steps</a:t>
            </a:r>
          </a:p>
          <a:p>
            <a:r>
              <a:rPr lang="en-GB" dirty="0" smtClean="0"/>
              <a:t>Practice and script ideas</a:t>
            </a:r>
          </a:p>
          <a:p>
            <a:pPr>
              <a:buNone/>
            </a:pPr>
            <a:endParaRPr lang="en-GB" b="1" i="1" u="sng" dirty="0" smtClean="0"/>
          </a:p>
          <a:p>
            <a:pPr>
              <a:buNone/>
            </a:pPr>
            <a:r>
              <a:rPr lang="en-GB" b="1" u="sng" dirty="0" smtClean="0"/>
              <a:t>Objective: </a:t>
            </a:r>
            <a:r>
              <a:rPr lang="en-GB" dirty="0" smtClean="0"/>
              <a:t>To understand Emotion Coaching and</a:t>
            </a:r>
          </a:p>
          <a:p>
            <a:pPr>
              <a:buNone/>
            </a:pPr>
            <a:r>
              <a:rPr lang="en-GB" dirty="0" smtClean="0"/>
              <a:t>be able to use it in your work</a:t>
            </a:r>
          </a:p>
          <a:p>
            <a:endParaRPr lang="en-GB" dirty="0" smtClean="0"/>
          </a:p>
          <a:p>
            <a:endParaRPr lang="en-GB" dirty="0" smtClean="0"/>
          </a:p>
          <a:p>
            <a:endParaRPr lang="en-GB"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88032"/>
            <a:ext cx="2287036"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908050"/>
          </a:xfrm>
        </p:spPr>
        <p:txBody>
          <a:bodyPr/>
          <a:lstStyle/>
          <a:p>
            <a:r>
              <a:rPr lang="en-GB" dirty="0" smtClean="0"/>
              <a:t>Childish </a:t>
            </a:r>
          </a:p>
        </p:txBody>
      </p:sp>
      <p:graphicFrame>
        <p:nvGraphicFramePr>
          <p:cNvPr id="6" name="Content Placeholder 5"/>
          <p:cNvGraphicFramePr>
            <a:graphicFrameLocks noGrp="1"/>
          </p:cNvGraphicFramePr>
          <p:nvPr>
            <p:ph idx="1"/>
          </p:nvPr>
        </p:nvGraphicFramePr>
        <p:xfrm>
          <a:off x="323850" y="908050"/>
          <a:ext cx="8640960" cy="4541520"/>
        </p:xfrm>
        <a:graphic>
          <a:graphicData uri="http://schemas.openxmlformats.org/drawingml/2006/table">
            <a:tbl>
              <a:tblPr firstRow="1" bandRow="1">
                <a:tableStyleId>{2A488322-F2BA-4B5B-9748-0D474271808F}</a:tableStyleId>
              </a:tblPr>
              <a:tblGrid>
                <a:gridCol w="2160240"/>
                <a:gridCol w="6480720"/>
              </a:tblGrid>
              <a:tr h="333503">
                <a:tc>
                  <a:txBody>
                    <a:bodyPr/>
                    <a:lstStyle/>
                    <a:p>
                      <a:r>
                        <a:rPr lang="en-GB" dirty="0" smtClean="0"/>
                        <a:t>Childish</a:t>
                      </a:r>
                      <a:endParaRPr lang="en-GB" dirty="0"/>
                    </a:p>
                  </a:txBody>
                  <a:tcPr/>
                </a:tc>
                <a:tc>
                  <a:txBody>
                    <a:bodyPr/>
                    <a:lstStyle/>
                    <a:p>
                      <a:r>
                        <a:rPr lang="en-GB" dirty="0" smtClean="0"/>
                        <a:t>Possible meaning in English</a:t>
                      </a:r>
                      <a:endParaRPr lang="en-GB" dirty="0"/>
                    </a:p>
                  </a:txBody>
                  <a:tcPr/>
                </a:tc>
              </a:tr>
              <a:tr h="917132">
                <a:tc>
                  <a:txBody>
                    <a:bodyPr/>
                    <a:lstStyle/>
                    <a:p>
                      <a:r>
                        <a:rPr lang="en-GB" sz="1400" dirty="0" smtClean="0"/>
                        <a:t>No.</a:t>
                      </a:r>
                    </a:p>
                    <a:p>
                      <a:r>
                        <a:rPr lang="en-GB" sz="1400" dirty="0" smtClean="0"/>
                        <a:t>I</a:t>
                      </a:r>
                      <a:r>
                        <a:rPr lang="en-GB" sz="1400" baseline="0" dirty="0" smtClean="0"/>
                        <a:t> don’t want to.</a:t>
                      </a:r>
                    </a:p>
                    <a:p>
                      <a:r>
                        <a:rPr lang="en-GB" sz="1400" baseline="0" dirty="0" smtClean="0"/>
                        <a:t>I won’t do it.</a:t>
                      </a:r>
                    </a:p>
                    <a:p>
                      <a:r>
                        <a:rPr lang="en-GB" sz="1400" baseline="0" dirty="0" smtClean="0"/>
                        <a:t>You can’t make me.</a:t>
                      </a:r>
                      <a:endParaRPr lang="en-GB" sz="1400" dirty="0"/>
                    </a:p>
                  </a:txBody>
                  <a:tcPr/>
                </a:tc>
                <a:tc>
                  <a:txBody>
                    <a:bodyPr/>
                    <a:lstStyle/>
                    <a:p>
                      <a:r>
                        <a:rPr lang="en-GB" sz="1400" dirty="0" smtClean="0"/>
                        <a:t>I’m not</a:t>
                      </a:r>
                      <a:r>
                        <a:rPr lang="en-GB" sz="1400" baseline="0" dirty="0" smtClean="0"/>
                        <a:t> sure what you want and I’m too embarrassed to ask.</a:t>
                      </a:r>
                    </a:p>
                    <a:p>
                      <a:r>
                        <a:rPr lang="en-GB" sz="1400" baseline="0" dirty="0" smtClean="0"/>
                        <a:t>I know what you want but it seems too hard and I feel I may fail.</a:t>
                      </a:r>
                    </a:p>
                    <a:p>
                      <a:r>
                        <a:rPr lang="en-GB" sz="1400" baseline="0" dirty="0" smtClean="0"/>
                        <a:t>I’m worries or scared about doing it.</a:t>
                      </a:r>
                    </a:p>
                    <a:p>
                      <a:r>
                        <a:rPr lang="en-GB" sz="1400" baseline="0" dirty="0" smtClean="0"/>
                        <a:t>I really don’t want to do this because I am tired/hungry/have other things I want to do.</a:t>
                      </a:r>
                      <a:endParaRPr lang="en-GB" sz="1400" dirty="0"/>
                    </a:p>
                  </a:txBody>
                  <a:tcPr/>
                </a:tc>
              </a:tr>
              <a:tr h="750381">
                <a:tc>
                  <a:txBody>
                    <a:bodyPr/>
                    <a:lstStyle/>
                    <a:p>
                      <a:r>
                        <a:rPr lang="en-GB" sz="1400" dirty="0" smtClean="0"/>
                        <a:t>It’s boring.</a:t>
                      </a:r>
                      <a:endParaRPr lang="en-GB" sz="1400" dirty="0"/>
                    </a:p>
                  </a:txBody>
                  <a:tcPr/>
                </a:tc>
                <a:tc>
                  <a:txBody>
                    <a:bodyPr/>
                    <a:lstStyle/>
                    <a:p>
                      <a:r>
                        <a:rPr lang="en-GB" sz="1400" dirty="0" smtClean="0"/>
                        <a:t>It’s difficult</a:t>
                      </a:r>
                      <a:r>
                        <a:rPr lang="en-GB" sz="1400" baseline="0" dirty="0" smtClean="0"/>
                        <a:t> and I’m not sure I can do it.</a:t>
                      </a:r>
                    </a:p>
                    <a:p>
                      <a:r>
                        <a:rPr lang="en-GB" sz="1400" baseline="0" dirty="0" smtClean="0"/>
                        <a:t>I don’t see the point of it.</a:t>
                      </a:r>
                    </a:p>
                    <a:p>
                      <a:r>
                        <a:rPr lang="en-GB" sz="1400" baseline="0" dirty="0" smtClean="0"/>
                        <a:t>It is not ‘cool’ – my friends may look down on me.</a:t>
                      </a:r>
                    </a:p>
                    <a:p>
                      <a:r>
                        <a:rPr lang="en-GB" sz="1400" baseline="0" dirty="0" smtClean="0"/>
                        <a:t>I don’t like it.</a:t>
                      </a:r>
                      <a:endParaRPr lang="en-GB" sz="1400" dirty="0"/>
                    </a:p>
                  </a:txBody>
                  <a:tcPr/>
                </a:tc>
              </a:tr>
              <a:tr h="583629">
                <a:tc>
                  <a:txBody>
                    <a:bodyPr/>
                    <a:lstStyle/>
                    <a:p>
                      <a:r>
                        <a:rPr lang="en-GB" sz="1400" dirty="0" smtClean="0"/>
                        <a:t>It’s not fair.</a:t>
                      </a:r>
                      <a:endParaRPr lang="en-GB" sz="1400" dirty="0"/>
                    </a:p>
                  </a:txBody>
                  <a:tcPr/>
                </a:tc>
                <a:tc>
                  <a:txBody>
                    <a:bodyPr/>
                    <a:lstStyle/>
                    <a:p>
                      <a:r>
                        <a:rPr lang="en-GB" sz="1400" dirty="0" smtClean="0"/>
                        <a:t>I don’t like it.</a:t>
                      </a:r>
                    </a:p>
                    <a:p>
                      <a:r>
                        <a:rPr lang="en-GB" sz="1400" dirty="0" smtClean="0"/>
                        <a:t>Someone else is having something that I feel should be mine.</a:t>
                      </a:r>
                    </a:p>
                    <a:p>
                      <a:r>
                        <a:rPr lang="en-GB" sz="1400" dirty="0" smtClean="0"/>
                        <a:t>You promised this to me and now you are not keeping your promise.</a:t>
                      </a:r>
                      <a:endParaRPr lang="en-GB" sz="1400" dirty="0"/>
                    </a:p>
                  </a:txBody>
                  <a:tcPr/>
                </a:tc>
              </a:tr>
              <a:tr h="416878">
                <a:tc>
                  <a:txBody>
                    <a:bodyPr/>
                    <a:lstStyle/>
                    <a:p>
                      <a:r>
                        <a:rPr lang="en-GB" sz="1400" dirty="0" smtClean="0"/>
                        <a:t>You are so mean.</a:t>
                      </a:r>
                      <a:endParaRPr lang="en-GB" sz="1400" dirty="0"/>
                    </a:p>
                  </a:txBody>
                  <a:tcPr/>
                </a:tc>
                <a:tc>
                  <a:txBody>
                    <a:bodyPr/>
                    <a:lstStyle/>
                    <a:p>
                      <a:r>
                        <a:rPr lang="en-GB" sz="1400" dirty="0" smtClean="0"/>
                        <a:t>I’m frustrated with you because you are stopping</a:t>
                      </a:r>
                      <a:r>
                        <a:rPr lang="en-GB" sz="1400" baseline="0" dirty="0" smtClean="0"/>
                        <a:t> me from doing what I want.</a:t>
                      </a:r>
                    </a:p>
                    <a:p>
                      <a:r>
                        <a:rPr lang="en-GB" sz="1400" baseline="0" dirty="0" smtClean="0"/>
                        <a:t>I feel that you are winning and I’m losing.</a:t>
                      </a:r>
                      <a:endParaRPr lang="en-GB" sz="1400" dirty="0"/>
                    </a:p>
                  </a:txBody>
                  <a:tcPr/>
                </a:tc>
              </a:tr>
              <a:tr h="416878">
                <a:tc>
                  <a:txBody>
                    <a:bodyPr/>
                    <a:lstStyle/>
                    <a:p>
                      <a:r>
                        <a:rPr lang="en-GB" sz="1400" dirty="0" smtClean="0"/>
                        <a:t>I hate you.</a:t>
                      </a:r>
                      <a:endParaRPr lang="en-GB" sz="1400" dirty="0"/>
                    </a:p>
                  </a:txBody>
                  <a:tcPr/>
                </a:tc>
                <a:tc>
                  <a:txBody>
                    <a:bodyPr/>
                    <a:lstStyle/>
                    <a:p>
                      <a:r>
                        <a:rPr lang="en-GB" sz="1400" dirty="0" smtClean="0"/>
                        <a:t>I’m so furious that I don’t know what to do or say.</a:t>
                      </a:r>
                    </a:p>
                    <a:p>
                      <a:r>
                        <a:rPr lang="en-GB" sz="1400" dirty="0" smtClean="0"/>
                        <a:t>I feel</a:t>
                      </a:r>
                      <a:r>
                        <a:rPr lang="en-GB" sz="1400" baseline="0" dirty="0" smtClean="0"/>
                        <a:t> humiliated.</a:t>
                      </a:r>
                      <a:endParaRPr lang="en-GB" sz="1400" dirty="0"/>
                    </a:p>
                  </a:txBody>
                  <a:tcPr/>
                </a:tc>
              </a:tr>
              <a:tr h="499432">
                <a:tc>
                  <a:txBody>
                    <a:bodyPr/>
                    <a:lstStyle/>
                    <a:p>
                      <a:r>
                        <a:rPr lang="en-GB" sz="1400" dirty="0" smtClean="0"/>
                        <a:t>I don’t love</a:t>
                      </a:r>
                      <a:r>
                        <a:rPr lang="en-GB" sz="1400" baseline="0" dirty="0" smtClean="0"/>
                        <a:t> you anymore!</a:t>
                      </a:r>
                    </a:p>
                    <a:p>
                      <a:r>
                        <a:rPr lang="en-GB" sz="1400" baseline="0" dirty="0" smtClean="0"/>
                        <a:t>You are not my mum!</a:t>
                      </a:r>
                      <a:endParaRPr lang="en-GB" sz="1400" dirty="0"/>
                    </a:p>
                  </a:txBody>
                  <a:tcPr/>
                </a:tc>
                <a:tc>
                  <a:txBody>
                    <a:bodyPr/>
                    <a:lstStyle/>
                    <a:p>
                      <a:r>
                        <a:rPr lang="en-GB" sz="1400" dirty="0" smtClean="0"/>
                        <a:t>I am so frustrated, confused and unhappy and I don’t know what to</a:t>
                      </a:r>
                      <a:r>
                        <a:rPr lang="en-GB" sz="1400" baseline="0" dirty="0" smtClean="0"/>
                        <a:t> do or say anymore. I need you to love me whatever I do.</a:t>
                      </a:r>
                      <a:endParaRPr lang="en-GB" sz="1400" dirty="0"/>
                    </a:p>
                  </a:txBody>
                  <a:tcPr/>
                </a:tc>
              </a:tr>
            </a:tbl>
          </a:graphicData>
        </a:graphic>
      </p:graphicFrame>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F6F1A529-C905-4049-B58D-DA2B47CFFA85}" type="slidenum">
              <a:rPr lang="en-GB" smtClean="0"/>
              <a:pPr>
                <a:defRPr/>
              </a:pPr>
              <a:t>40</a:t>
            </a:fld>
            <a:endParaRPr lang="en-GB"/>
          </a:p>
        </p:txBody>
      </p:sp>
    </p:spTree>
    <p:extLst>
      <p:ext uri="{BB962C8B-B14F-4D97-AF65-F5344CB8AC3E}">
        <p14:creationId xmlns:p14="http://schemas.microsoft.com/office/powerpoint/2010/main" val="283259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9999"/>
                </a:solidFill>
              </a:rPr>
              <a:t>Thank you!</a:t>
            </a:r>
            <a:endParaRPr lang="en-GB" b="1" dirty="0">
              <a:solidFill>
                <a:srgbClr val="0070C0"/>
              </a:solidFill>
            </a:endParaRPr>
          </a:p>
        </p:txBody>
      </p:sp>
      <p:sp>
        <p:nvSpPr>
          <p:cNvPr id="3" name="Content Placeholder 2"/>
          <p:cNvSpPr>
            <a:spLocks noGrp="1"/>
          </p:cNvSpPr>
          <p:nvPr>
            <p:ph idx="1"/>
          </p:nvPr>
        </p:nvSpPr>
        <p:spPr/>
        <p:txBody>
          <a:bodyPr/>
          <a:lstStyle/>
          <a:p>
            <a:endParaRPr lang="en-GB" dirty="0" smtClean="0"/>
          </a:p>
          <a:p>
            <a:r>
              <a:rPr lang="en-GB" dirty="0" smtClean="0"/>
              <a:t>Any questions?</a:t>
            </a:r>
          </a:p>
          <a:p>
            <a:endParaRPr lang="en-GB" dirty="0" smtClean="0"/>
          </a:p>
        </p:txBody>
      </p:sp>
      <p:pic>
        <p:nvPicPr>
          <p:cNvPr id="5" name="Picture 4" descr="Q AND A.jpg"/>
          <p:cNvPicPr>
            <a:picLocks noChangeAspect="1"/>
          </p:cNvPicPr>
          <p:nvPr/>
        </p:nvPicPr>
        <p:blipFill>
          <a:blip r:embed="rId2" cstate="print"/>
          <a:stretch>
            <a:fillRect/>
          </a:stretch>
        </p:blipFill>
        <p:spPr>
          <a:xfrm>
            <a:off x="5652120" y="1268760"/>
            <a:ext cx="2423364" cy="2421616"/>
          </a:xfrm>
          <a:prstGeom prst="rect">
            <a:avLst/>
          </a:prstGeom>
        </p:spPr>
      </p:pic>
      <p:pic>
        <p:nvPicPr>
          <p:cNvPr id="6" name="Picture 5" descr="3D happy face.jpg"/>
          <p:cNvPicPr>
            <a:picLocks noChangeAspect="1"/>
          </p:cNvPicPr>
          <p:nvPr/>
        </p:nvPicPr>
        <p:blipFill>
          <a:blip r:embed="rId3" cstate="print"/>
          <a:stretch>
            <a:fillRect/>
          </a:stretch>
        </p:blipFill>
        <p:spPr>
          <a:xfrm>
            <a:off x="3707904" y="4725144"/>
            <a:ext cx="1368152" cy="13681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Our Brains</a:t>
            </a:r>
            <a:endParaRPr lang="en-GB" sz="4800" b="1" dirty="0"/>
          </a:p>
        </p:txBody>
      </p:sp>
      <p:pic>
        <p:nvPicPr>
          <p:cNvPr id="4" name="Content Placeholder 3" descr="threebrains.gif"/>
          <p:cNvPicPr>
            <a:picLocks noGrp="1" noChangeAspect="1"/>
          </p:cNvPicPr>
          <p:nvPr>
            <p:ph idx="1"/>
          </p:nvPr>
        </p:nvPicPr>
        <p:blipFill>
          <a:blip r:embed="rId3" cstate="print"/>
          <a:stretch>
            <a:fillRect/>
          </a:stretch>
        </p:blipFill>
        <p:spPr>
          <a:xfrm>
            <a:off x="7164288" y="260648"/>
            <a:ext cx="1448897" cy="1571248"/>
          </a:xfrm>
        </p:spPr>
      </p:pic>
      <p:sp>
        <p:nvSpPr>
          <p:cNvPr id="5" name="Title 1"/>
          <p:cNvSpPr txBox="1">
            <a:spLocks/>
          </p:cNvSpPr>
          <p:nvPr/>
        </p:nvSpPr>
        <p:spPr>
          <a:xfrm>
            <a:off x="395536" y="1556792"/>
            <a:ext cx="8229600" cy="4464496"/>
          </a:xfrm>
          <a:prstGeom prst="rect">
            <a:avLst/>
          </a:prstGeom>
        </p:spPr>
        <p:txBody>
          <a:bodyPr vert="horz" lIns="0" rIns="0" bIns="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noProof="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2"/>
                </a:solidFill>
                <a:effectLst/>
                <a:uLnTx/>
                <a:uFillTx/>
                <a:latin typeface="+mj-lt"/>
                <a:ea typeface="+mj-ea"/>
                <a:cs typeface="+mj-cs"/>
              </a:rPr>
              <a:t>Three parts to our brain</a:t>
            </a:r>
            <a:r>
              <a:rPr lang="en-GB" sz="2800" dirty="0" smtClean="0">
                <a:solidFill>
                  <a:schemeClr val="tx2"/>
                </a:solidFill>
                <a:latin typeface="+mj-lt"/>
                <a:ea typeface="+mj-ea"/>
                <a:cs typeface="+mj-cs"/>
              </a:rPr>
              <a:t>, can be divided into upstairs and downstairs: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noProof="0" dirty="0" smtClean="0">
                <a:ln>
                  <a:noFill/>
                </a:ln>
                <a:solidFill>
                  <a:schemeClr val="tx2"/>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800" dirty="0" smtClean="0">
              <a:solidFill>
                <a:schemeClr val="tx2"/>
              </a:solidFill>
              <a:latin typeface="+mj-lt"/>
              <a:ea typeface="+mj-ea"/>
              <a:cs typeface="+mj-cs"/>
            </a:endParaRPr>
          </a:p>
        </p:txBody>
      </p:sp>
      <p:sp>
        <p:nvSpPr>
          <p:cNvPr id="6" name="Rounded Rectangle 5"/>
          <p:cNvSpPr/>
          <p:nvPr/>
        </p:nvSpPr>
        <p:spPr>
          <a:xfrm>
            <a:off x="2411760" y="3717032"/>
            <a:ext cx="1728192"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Bef>
                <a:spcPct val="0"/>
              </a:spcBef>
              <a:defRPr/>
            </a:pPr>
            <a:endParaRPr lang="en-GB" dirty="0" smtClean="0">
              <a:solidFill>
                <a:schemeClr val="tx2"/>
              </a:solidFill>
              <a:latin typeface="+mj-lt"/>
              <a:ea typeface="+mj-ea"/>
              <a:cs typeface="+mj-cs"/>
            </a:endParaRPr>
          </a:p>
          <a:p>
            <a:pPr lvl="0" algn="ctr">
              <a:spcBef>
                <a:spcPct val="0"/>
              </a:spcBef>
              <a:defRPr/>
            </a:pPr>
            <a:r>
              <a:rPr lang="en-GB" dirty="0" err="1" smtClean="0">
                <a:solidFill>
                  <a:schemeClr val="tx2"/>
                </a:solidFill>
                <a:latin typeface="+mj-lt"/>
                <a:ea typeface="+mj-ea"/>
                <a:cs typeface="+mj-cs"/>
              </a:rPr>
              <a:t>Neocortex</a:t>
            </a:r>
            <a:r>
              <a:rPr lang="en-GB" dirty="0" smtClean="0">
                <a:solidFill>
                  <a:schemeClr val="tx2"/>
                </a:solidFill>
                <a:latin typeface="+mj-lt"/>
                <a:ea typeface="+mj-ea"/>
                <a:cs typeface="+mj-cs"/>
              </a:rPr>
              <a:t> – Thought</a:t>
            </a:r>
          </a:p>
          <a:p>
            <a:pPr algn="ctr"/>
            <a:endParaRPr lang="en-GB" dirty="0"/>
          </a:p>
        </p:txBody>
      </p:sp>
      <p:sp>
        <p:nvSpPr>
          <p:cNvPr id="7" name="Rounded Rectangle 6"/>
          <p:cNvSpPr/>
          <p:nvPr/>
        </p:nvSpPr>
        <p:spPr>
          <a:xfrm>
            <a:off x="2411760" y="4869160"/>
            <a:ext cx="36004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dirty="0" smtClean="0">
                <a:solidFill>
                  <a:schemeClr val="tx2"/>
                </a:solidFill>
                <a:latin typeface="+mj-lt"/>
                <a:ea typeface="+mj-ea"/>
                <a:cs typeface="+mj-cs"/>
              </a:rPr>
              <a:t>Reptilian Brain – instinct/survival </a:t>
            </a:r>
          </a:p>
          <a:p>
            <a:pPr algn="ctr"/>
            <a:endParaRPr lang="en-GB" dirty="0"/>
          </a:p>
        </p:txBody>
      </p:sp>
      <p:sp>
        <p:nvSpPr>
          <p:cNvPr id="8" name="Isosceles Triangle 7"/>
          <p:cNvSpPr/>
          <p:nvPr/>
        </p:nvSpPr>
        <p:spPr>
          <a:xfrm>
            <a:off x="2411760" y="2708920"/>
            <a:ext cx="3600400" cy="93610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 name="Rounded Rectangle 9"/>
          <p:cNvSpPr/>
          <p:nvPr/>
        </p:nvSpPr>
        <p:spPr>
          <a:xfrm>
            <a:off x="4283968" y="3717032"/>
            <a:ext cx="1728192"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Bef>
                <a:spcPct val="0"/>
              </a:spcBef>
              <a:defRPr/>
            </a:pPr>
            <a:endParaRPr lang="en-GB" dirty="0" smtClean="0">
              <a:solidFill>
                <a:schemeClr val="tx2"/>
              </a:solidFill>
              <a:latin typeface="+mj-lt"/>
              <a:ea typeface="+mj-ea"/>
              <a:cs typeface="+mj-cs"/>
            </a:endParaRPr>
          </a:p>
          <a:p>
            <a:pPr lvl="0" algn="ctr"/>
            <a:r>
              <a:rPr lang="en-GB" dirty="0" smtClean="0">
                <a:solidFill>
                  <a:srgbClr val="4E5B6F"/>
                </a:solidFill>
                <a:latin typeface="Calibri"/>
              </a:rPr>
              <a:t>Limbic system – Emotion </a:t>
            </a:r>
          </a:p>
          <a:p>
            <a:pPr algn="ctr"/>
            <a:endParaRPr lang="en-GB" dirty="0"/>
          </a:p>
        </p:txBody>
      </p:sp>
      <p:sp>
        <p:nvSpPr>
          <p:cNvPr id="9" name="TextBox 8"/>
          <p:cNvSpPr txBox="1"/>
          <p:nvPr/>
        </p:nvSpPr>
        <p:spPr>
          <a:xfrm>
            <a:off x="323528" y="6396335"/>
            <a:ext cx="8460432" cy="830997"/>
          </a:xfrm>
          <a:prstGeom prst="rect">
            <a:avLst/>
          </a:prstGeom>
          <a:noFill/>
        </p:spPr>
        <p:txBody>
          <a:bodyPr wrap="square" rtlCol="0">
            <a:spAutoFit/>
          </a:bodyPr>
          <a:lstStyle/>
          <a:p>
            <a:r>
              <a:rPr lang="en-GB" sz="2400" dirty="0" smtClean="0">
                <a:hlinkClick r:id="rId4"/>
              </a:rPr>
              <a:t>http://www.mindful.org/how-to-teach-your-kids-about-the-brain/</a:t>
            </a:r>
            <a:endParaRPr lang="en-GB" sz="2400" dirty="0" smtClean="0"/>
          </a:p>
          <a:p>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Being in the downstairs brain</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latin typeface="+mj-lt"/>
              </a:rPr>
              <a:t>Resting heart rate is 60-100 </a:t>
            </a:r>
            <a:r>
              <a:rPr lang="en-GB" dirty="0" err="1" smtClean="0">
                <a:latin typeface="+mj-lt"/>
              </a:rPr>
              <a:t>bpm</a:t>
            </a:r>
            <a:endParaRPr lang="en-GB" dirty="0" smtClean="0">
              <a:latin typeface="+mj-lt"/>
            </a:endParaRPr>
          </a:p>
          <a:p>
            <a:endParaRPr lang="en-GB" dirty="0" smtClean="0">
              <a:latin typeface="+mj-lt"/>
            </a:endParaRPr>
          </a:p>
          <a:p>
            <a:r>
              <a:rPr lang="en-GB" dirty="0" smtClean="0">
                <a:latin typeface="+mj-lt"/>
              </a:rPr>
              <a:t>Children with emotional behavioural difficulties are often on the alert, meaning that they are already around 120 beats per minute to begin with</a:t>
            </a:r>
          </a:p>
          <a:p>
            <a:endParaRPr lang="en-GB" dirty="0" smtClean="0">
              <a:latin typeface="+mj-lt"/>
            </a:endParaRPr>
          </a:p>
          <a:p>
            <a:r>
              <a:rPr lang="en-GB" dirty="0" smtClean="0">
                <a:latin typeface="+mj-lt"/>
              </a:rPr>
              <a:t>Heart rate during aggressive behaviour reaches as high as 147 beats per minute</a:t>
            </a:r>
          </a:p>
          <a:p>
            <a:pPr>
              <a:buNone/>
            </a:pPr>
            <a:endParaRPr lang="en-GB" dirty="0" smtClean="0">
              <a:latin typeface="+mj-lt"/>
            </a:endParaRPr>
          </a:p>
          <a:p>
            <a:r>
              <a:rPr lang="en-GB" dirty="0" smtClean="0">
                <a:latin typeface="+mj-lt"/>
              </a:rPr>
              <a:t>This is part of the fight or flight response, where our brain goes into survival mode</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b="1" dirty="0" smtClean="0"/>
              <a:t>Connecting the upstairs and downstairs brain</a:t>
            </a:r>
            <a:endParaRPr lang="en-GB" b="1" dirty="0"/>
          </a:p>
        </p:txBody>
      </p:sp>
      <p:pic>
        <p:nvPicPr>
          <p:cNvPr id="4" name="Content Placeholder 3" descr="dan-siegel-brain.jpg"/>
          <p:cNvPicPr>
            <a:picLocks noGrp="1" noChangeAspect="1"/>
          </p:cNvPicPr>
          <p:nvPr>
            <p:ph idx="1"/>
          </p:nvPr>
        </p:nvPicPr>
        <p:blipFill>
          <a:blip r:embed="rId3" cstate="print"/>
          <a:stretch>
            <a:fillRect/>
          </a:stretch>
        </p:blipFill>
        <p:spPr>
          <a:xfrm>
            <a:off x="1331640" y="1844824"/>
            <a:ext cx="6336704" cy="475252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smtClean="0"/>
              <a:t>Integration</a:t>
            </a:r>
            <a:endParaRPr lang="en-GB" b="1" dirty="0"/>
          </a:p>
        </p:txBody>
      </p:sp>
      <p:sp>
        <p:nvSpPr>
          <p:cNvPr id="6" name="Content Placeholder 5"/>
          <p:cNvSpPr>
            <a:spLocks noGrp="1"/>
          </p:cNvSpPr>
          <p:nvPr>
            <p:ph idx="1"/>
          </p:nvPr>
        </p:nvSpPr>
        <p:spPr/>
        <p:txBody>
          <a:bodyPr>
            <a:normAutofit fontScale="92500" lnSpcReduction="10000"/>
          </a:bodyPr>
          <a:lstStyle/>
          <a:p>
            <a:r>
              <a:rPr lang="en-GB" dirty="0" smtClean="0"/>
              <a:t>Stressful early relationships make it more difficult to establish neural pathways between the primitive (downstairs) and social (upstairs) parts of our brain</a:t>
            </a:r>
          </a:p>
          <a:p>
            <a:r>
              <a:rPr lang="en-GB" dirty="0" smtClean="0"/>
              <a:t>As helping adults, we need to support children to integrate their upstairs and downstairs brains</a:t>
            </a:r>
          </a:p>
          <a:p>
            <a:r>
              <a:rPr lang="en-GB" dirty="0" smtClean="0"/>
              <a:t>Instead of denying the feeling; empathise, label and validate</a:t>
            </a:r>
          </a:p>
          <a:p>
            <a:r>
              <a:rPr lang="en-GB" dirty="0" err="1" smtClean="0">
                <a:hlinkClick r:id="rId3" action="ppaction://hlinkfile"/>
              </a:rPr>
              <a:t>Neuroplasticity</a:t>
            </a:r>
            <a:r>
              <a:rPr lang="en-GB" dirty="0" smtClean="0"/>
              <a:t>: </a:t>
            </a:r>
            <a:r>
              <a:rPr lang="en-GB" dirty="0" smtClean="0">
                <a:hlinkClick r:id="rId4"/>
              </a:rPr>
              <a:t>https://www.youtube.com/watch?v=ELpfYCZa87g</a:t>
            </a: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Emotion Coaching</a:t>
            </a:r>
            <a:endParaRPr lang="en-GB" b="1"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GB" i="1" dirty="0" smtClean="0"/>
              <a:t>Much of today’s popular advice ignores the world of </a:t>
            </a:r>
            <a:r>
              <a:rPr lang="en-GB" b="1" i="1" dirty="0" smtClean="0"/>
              <a:t>emotions</a:t>
            </a:r>
            <a:r>
              <a:rPr lang="en-GB" i="1" dirty="0" smtClean="0"/>
              <a:t>. Instead it relies on child-rearing theories that address the child’s behaviour, but disregard the feelings that underlie the </a:t>
            </a:r>
            <a:r>
              <a:rPr lang="en-GB" b="1" i="1" dirty="0" smtClean="0"/>
              <a:t>behaviour </a:t>
            </a:r>
            <a:r>
              <a:rPr lang="en-GB" i="1" dirty="0" smtClean="0"/>
              <a:t>(</a:t>
            </a:r>
            <a:r>
              <a:rPr lang="en-GB" i="1" dirty="0" err="1" smtClean="0"/>
              <a:t>Gottman</a:t>
            </a:r>
            <a:r>
              <a:rPr lang="en-GB" i="1" dirty="0" smtClean="0"/>
              <a:t>, 1997).</a:t>
            </a:r>
          </a:p>
          <a:p>
            <a:pPr>
              <a:buNone/>
            </a:pPr>
            <a:endParaRPr lang="en-GB" dirty="0" smtClean="0"/>
          </a:p>
          <a:p>
            <a:pPr>
              <a:buNone/>
            </a:pPr>
            <a:r>
              <a:rPr lang="en-GB" b="1" dirty="0" smtClean="0"/>
              <a:t>Emotion coaching:</a:t>
            </a:r>
          </a:p>
          <a:p>
            <a:pPr>
              <a:buBlip>
                <a:blip r:embed="rId3"/>
              </a:buBlip>
            </a:pPr>
            <a:r>
              <a:rPr lang="en-GB" dirty="0" smtClean="0"/>
              <a:t>Prevents emotion dismissing.</a:t>
            </a:r>
          </a:p>
          <a:p>
            <a:pPr>
              <a:buBlip>
                <a:blip r:embed="rId4"/>
              </a:buBlip>
            </a:pPr>
            <a:r>
              <a:rPr lang="en-GB" dirty="0" smtClean="0"/>
              <a:t> Correlates with secure attachments; observed during positive parent interactions – approach that is natural/ intuitive rather than created. </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4047</Words>
  <Application>Microsoft Office PowerPoint</Application>
  <PresentationFormat>On-screen Show (4:3)</PresentationFormat>
  <Paragraphs>669</Paragraphs>
  <Slides>41</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Office Theme</vt:lpstr>
      <vt:lpstr>Emotion Coaching</vt:lpstr>
      <vt:lpstr>Why are we here today?  </vt:lpstr>
      <vt:lpstr>Benefits for children….</vt:lpstr>
      <vt:lpstr>Today’s session </vt:lpstr>
      <vt:lpstr>Our Brains</vt:lpstr>
      <vt:lpstr>Being in the downstairs brain</vt:lpstr>
      <vt:lpstr>Connecting the upstairs and downstairs brain</vt:lpstr>
      <vt:lpstr>Integration</vt:lpstr>
      <vt:lpstr>Emotion Coaching</vt:lpstr>
      <vt:lpstr>Parenting behaviours – the securely attached child</vt:lpstr>
      <vt:lpstr>How can difficulties occur?</vt:lpstr>
      <vt:lpstr>PowerPoint Presentation</vt:lpstr>
      <vt:lpstr>Emotional Development</vt:lpstr>
      <vt:lpstr>ACTIVITY</vt:lpstr>
      <vt:lpstr>Spot the difference</vt:lpstr>
      <vt:lpstr>Empathy vs Sympathy</vt:lpstr>
      <vt:lpstr>Connecting Emotionally</vt:lpstr>
      <vt:lpstr>Connecting Emotionally </vt:lpstr>
      <vt:lpstr>‘Healthy’ Shame</vt:lpstr>
      <vt:lpstr>Toxic shame</vt:lpstr>
      <vt:lpstr>Emotion coaching – what does it do?</vt:lpstr>
      <vt:lpstr>Emotion coaching</vt:lpstr>
      <vt:lpstr>The 3 Steps of Emotion Coaching</vt:lpstr>
      <vt:lpstr>Step 1: Empathise, validate and label</vt:lpstr>
      <vt:lpstr>Just angry?.......</vt:lpstr>
      <vt:lpstr>Step 1: Examples</vt:lpstr>
      <vt:lpstr>Step 1: Empathise, validate and label</vt:lpstr>
      <vt:lpstr> 2: Limit set</vt:lpstr>
      <vt:lpstr>Step 2: Examples</vt:lpstr>
      <vt:lpstr> 3: Problem solve with the child</vt:lpstr>
      <vt:lpstr>Step 3: Examples</vt:lpstr>
      <vt:lpstr>Keeping yourself in the upstairs brain</vt:lpstr>
      <vt:lpstr>Ice Cream </vt:lpstr>
      <vt:lpstr>Ice Cream </vt:lpstr>
      <vt:lpstr>PowerPoint Presentation</vt:lpstr>
      <vt:lpstr>Mountain of anger </vt:lpstr>
      <vt:lpstr>Ice Cream Example</vt:lpstr>
      <vt:lpstr>PowerPoint Presentation</vt:lpstr>
      <vt:lpstr>PowerPoint Presentation</vt:lpstr>
      <vt:lpstr>Childish </vt:lpstr>
      <vt:lpstr>Thank you!</vt:lpstr>
    </vt:vector>
  </TitlesOfParts>
  <Company>Salford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Kip McGrath Emotion Coaching</dc:title>
  <dc:creator>educrtaylor</dc:creator>
  <cp:lastModifiedBy>Fitton, Melanie</cp:lastModifiedBy>
  <cp:revision>109</cp:revision>
  <cp:lastPrinted>2018-01-30T09:05:58Z</cp:lastPrinted>
  <dcterms:created xsi:type="dcterms:W3CDTF">2015-06-17T20:42:15Z</dcterms:created>
  <dcterms:modified xsi:type="dcterms:W3CDTF">2018-07-20T12:23:56Z</dcterms:modified>
</cp:coreProperties>
</file>