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9" r:id="rId11"/>
    <p:sldId id="268" r:id="rId12"/>
    <p:sldId id="265" r:id="rId13"/>
    <p:sldId id="266" r:id="rId14"/>
    <p:sldId id="270" r:id="rId15"/>
    <p:sldId id="26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8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02F1D0-3D1B-41B4-A5B4-76F3656CF98B}" type="datetimeFigureOut">
              <a:rPr lang="en-GB" smtClean="0"/>
              <a:pPr/>
              <a:t>19/02/2021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95FDF7-77D7-4D7B-B346-374CA47A7E51}" type="slidenum">
              <a:rPr lang="en-GB" smtClean="0"/>
              <a:pPr/>
              <a:t>‹#›</a:t>
            </a:fld>
            <a:endParaRPr lang="en-GB"/>
          </a:p>
        </p:txBody>
      </p:sp>
    </p:spTree>
    <p:extLst>
      <p:ext uri="{BB962C8B-B14F-4D97-AF65-F5344CB8AC3E}">
        <p14:creationId xmlns:p14="http://schemas.microsoft.com/office/powerpoint/2010/main" val="975428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Give a very brief overview. </a:t>
            </a:r>
          </a:p>
        </p:txBody>
      </p:sp>
      <p:sp>
        <p:nvSpPr>
          <p:cNvPr id="4" name="Slide Number Placeholder 3"/>
          <p:cNvSpPr>
            <a:spLocks noGrp="1"/>
          </p:cNvSpPr>
          <p:nvPr>
            <p:ph type="sldNum" sz="quarter" idx="10"/>
          </p:nvPr>
        </p:nvSpPr>
        <p:spPr/>
        <p:txBody>
          <a:bodyPr/>
          <a:lstStyle/>
          <a:p>
            <a:fld id="{F395FDF7-77D7-4D7B-B346-374CA47A7E51}" type="slidenum">
              <a:rPr lang="en-GB" smtClean="0"/>
              <a:pPr/>
              <a:t>6</a:t>
            </a:fld>
            <a:endParaRPr lang="en-GB"/>
          </a:p>
        </p:txBody>
      </p:sp>
    </p:spTree>
    <p:extLst>
      <p:ext uri="{BB962C8B-B14F-4D97-AF65-F5344CB8AC3E}">
        <p14:creationId xmlns:p14="http://schemas.microsoft.com/office/powerpoint/2010/main" val="340362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marL="342900" lvl="0" indent="-342900">
              <a:spcAft>
                <a:spcPts val="0"/>
              </a:spcAft>
              <a:buFont typeface="+mj-lt"/>
              <a:buAutoNum type="arabicPeriod"/>
              <a:tabLst>
                <a:tab pos="457200" algn="l"/>
              </a:tabLst>
            </a:pPr>
            <a:r>
              <a:rPr lang="en-US" sz="1200" dirty="0" smtClean="0">
                <a:latin typeface="Verdana"/>
                <a:ea typeface="Times New Roman"/>
              </a:rPr>
              <a:t>Be Relaxed To Help Relax:  When doing any sort of guided imagery, it is important to be in that space first before you attempt to guide anyone else.  Energy is important!  Your child will be able to feel if you are truly relaxed and at peace or not.  If you feel edgy or tense, it’s best to wait until you feel more centered before you guide your child in a guided imagery.  Perhaps do a quick deep breathing or centering activity first to get grounded and feel at peace.  Remember to deeply enjoy.  If you have the energy of “have to” or are attached to a specific response from your child, then it’s best to wait until you are doing it for your own deep enjoyment.  </a:t>
            </a:r>
            <a:endParaRPr lang="en-GB" sz="1400" dirty="0" smtClean="0">
              <a:latin typeface="Times New Roman"/>
              <a:ea typeface="Times New Roman"/>
            </a:endParaRPr>
          </a:p>
          <a:p>
            <a:pPr marL="342900" lvl="0" indent="-342900">
              <a:spcAft>
                <a:spcPts val="0"/>
              </a:spcAft>
              <a:buFont typeface="+mj-lt"/>
              <a:buAutoNum type="arabicPeriod" startAt="2"/>
              <a:tabLst>
                <a:tab pos="457200" algn="l"/>
              </a:tabLst>
            </a:pPr>
            <a:r>
              <a:rPr lang="en-US" sz="1200" dirty="0" smtClean="0">
                <a:latin typeface="Verdana"/>
                <a:ea typeface="Times New Roman"/>
              </a:rPr>
              <a:t>Set the Stage:  Set up an environment that is safe, secure, comfortable and free of distractions.  Energy is everything!  Make sure that you and your child feel good in the environment.  It’s also important that it hasn’t been associated previously with negative events, this can be a distraction and counterproductive for relaxing.  Create a special place where you can practice every time, this may include a space such as a pop up tent or in bed. You can ask your child to help create this space with you.  Add items that are meaningful and may represent this time, such as a soft toy.  It is also helpful to add soft things, such as pillows and blankets. </a:t>
            </a:r>
            <a:endParaRPr lang="en-GB" sz="1400" dirty="0" smtClean="0">
              <a:latin typeface="Times New Roman"/>
              <a:ea typeface="Times New Roman"/>
            </a:endParaRPr>
          </a:p>
          <a:p>
            <a:pPr marL="342900" lvl="0" indent="-342900">
              <a:spcAft>
                <a:spcPts val="0"/>
              </a:spcAft>
              <a:buFont typeface="+mj-lt"/>
              <a:buAutoNum type="arabicPeriod" startAt="3"/>
              <a:tabLst>
                <a:tab pos="457200" algn="l"/>
              </a:tabLst>
            </a:pPr>
            <a:r>
              <a:rPr lang="en-US" sz="1200" dirty="0" smtClean="0">
                <a:latin typeface="Verdana"/>
                <a:ea typeface="Times New Roman"/>
              </a:rPr>
              <a:t>Mind the Volume:  Read with a soft, but clearly audible voice.  If you are whispering or talking too slowly, it can be distracting for your child since she has to struggle to actually hear what you are saying.  On the flip side, if you speak to harsh or have a naturally loud voice, you might need to mindfully focus on softening your tone as you lead the activity.</a:t>
            </a:r>
            <a:endParaRPr lang="en-GB" sz="1400" dirty="0" smtClean="0">
              <a:latin typeface="Times New Roman"/>
              <a:ea typeface="Times New Roman"/>
            </a:endParaRPr>
          </a:p>
          <a:p>
            <a:pPr marL="342900" lvl="0" indent="-342900">
              <a:spcAft>
                <a:spcPts val="0"/>
              </a:spcAft>
              <a:buFont typeface="+mj-lt"/>
              <a:buAutoNum type="arabicPeriod" startAt="4"/>
              <a:tabLst>
                <a:tab pos="457200" algn="l"/>
              </a:tabLst>
            </a:pPr>
            <a:r>
              <a:rPr lang="en-US" sz="1200" dirty="0" smtClean="0">
                <a:latin typeface="Verdana"/>
                <a:ea typeface="Times New Roman"/>
              </a:rPr>
              <a:t>Set the Pace:  Read slowly and steadily, giving your child a pace that allows them to really experience what you are leading them into in their imagination.   Sometimes it is good to practice recording yourself and listen back, participating in your own guidance, before leading someone else.  Often, I have found that while I thought I was going slow, I was actually moving along a bit too quickly.  If you are participating in the guided imagery while you are leading it, it helps.  Not only are you getting into a very relaxed place, but you can follow along with your child’s experience.</a:t>
            </a:r>
            <a:endParaRPr lang="en-GB" sz="1400" dirty="0" smtClean="0">
              <a:latin typeface="Times New Roman"/>
              <a:ea typeface="Times New Roman"/>
            </a:endParaRPr>
          </a:p>
          <a:p>
            <a:pPr marL="342900" lvl="0" indent="-342900">
              <a:spcAft>
                <a:spcPts val="0"/>
              </a:spcAft>
              <a:buFont typeface="+mj-lt"/>
              <a:buAutoNum type="arabicPeriod" startAt="5"/>
              <a:tabLst>
                <a:tab pos="457200" algn="l"/>
              </a:tabLst>
            </a:pPr>
            <a:r>
              <a:rPr lang="en-US" sz="1200" dirty="0" smtClean="0">
                <a:latin typeface="Verdana"/>
                <a:ea typeface="Times New Roman"/>
              </a:rPr>
              <a:t>Sense Your Child’s Response:  Sense your child’s response as you are guiding, if she is feeling more tense, pause and ask how she is and adjust accordingly.  With practice, you will be able to feel how your child is responding, if she is getting more relaxed or not. </a:t>
            </a:r>
            <a:endParaRPr lang="en-GB" sz="1400" dirty="0" smtClean="0">
              <a:latin typeface="Times New Roman"/>
              <a:ea typeface="Times New Roman"/>
            </a:endParaRPr>
          </a:p>
          <a:p>
            <a:pPr>
              <a:spcAft>
                <a:spcPts val="0"/>
              </a:spcAft>
            </a:pPr>
            <a:r>
              <a:rPr lang="en-US" sz="1200" dirty="0" smtClean="0">
                <a:latin typeface="Verdana"/>
                <a:ea typeface="Times New Roman"/>
              </a:rPr>
              <a:t> </a:t>
            </a:r>
            <a:endParaRPr lang="en-GB" sz="1400" dirty="0" smtClean="0">
              <a:latin typeface="Times New Roman"/>
              <a:ea typeface="Times New Roman"/>
            </a:endParaRPr>
          </a:p>
          <a:p>
            <a:endParaRPr lang="en-GB" dirty="0"/>
          </a:p>
        </p:txBody>
      </p:sp>
      <p:sp>
        <p:nvSpPr>
          <p:cNvPr id="4" name="Slide Number Placeholder 3"/>
          <p:cNvSpPr>
            <a:spLocks noGrp="1"/>
          </p:cNvSpPr>
          <p:nvPr>
            <p:ph type="sldNum" sz="quarter" idx="10"/>
          </p:nvPr>
        </p:nvSpPr>
        <p:spPr/>
        <p:txBody>
          <a:bodyPr/>
          <a:lstStyle/>
          <a:p>
            <a:fld id="{F395FDF7-77D7-4D7B-B346-374CA47A7E51}" type="slidenum">
              <a:rPr lang="en-GB" smtClean="0"/>
              <a:pPr/>
              <a:t>14</a:t>
            </a:fld>
            <a:endParaRPr lang="en-GB"/>
          </a:p>
        </p:txBody>
      </p:sp>
    </p:spTree>
    <p:extLst>
      <p:ext uri="{BB962C8B-B14F-4D97-AF65-F5344CB8AC3E}">
        <p14:creationId xmlns:p14="http://schemas.microsoft.com/office/powerpoint/2010/main" val="1278747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Including more workshops</a:t>
            </a:r>
            <a:r>
              <a:rPr lang="en-GB" baseline="0" dirty="0" smtClean="0"/>
              <a:t> / activities / reviewing </a:t>
            </a:r>
            <a:r>
              <a:rPr lang="en-GB" baseline="0" smtClean="0"/>
              <a:t>the project</a:t>
            </a:r>
            <a:endParaRPr lang="en-GB"/>
          </a:p>
        </p:txBody>
      </p:sp>
      <p:sp>
        <p:nvSpPr>
          <p:cNvPr id="4" name="Slide Number Placeholder 3"/>
          <p:cNvSpPr>
            <a:spLocks noGrp="1"/>
          </p:cNvSpPr>
          <p:nvPr>
            <p:ph type="sldNum" sz="quarter" idx="10"/>
          </p:nvPr>
        </p:nvSpPr>
        <p:spPr/>
        <p:txBody>
          <a:bodyPr/>
          <a:lstStyle/>
          <a:p>
            <a:fld id="{F395FDF7-77D7-4D7B-B346-374CA47A7E51}" type="slidenum">
              <a:rPr lang="en-GB" smtClean="0"/>
              <a:pPr/>
              <a:t>15</a:t>
            </a:fld>
            <a:endParaRPr lang="en-GB"/>
          </a:p>
        </p:txBody>
      </p:sp>
    </p:spTree>
    <p:extLst>
      <p:ext uri="{BB962C8B-B14F-4D97-AF65-F5344CB8AC3E}">
        <p14:creationId xmlns:p14="http://schemas.microsoft.com/office/powerpoint/2010/main" val="4076826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55" name="Rectangle 105"/>
          <p:cNvSpPr/>
          <p:nvPr/>
        </p:nvSpPr>
        <p:spPr>
          <a:xfrm rot="2700000">
            <a:off x="7446946" y="993285"/>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09" name="Group 408"/>
          <p:cNvGrpSpPr/>
          <p:nvPr/>
        </p:nvGrpSpPr>
        <p:grpSpPr>
          <a:xfrm>
            <a:off x="0" y="420256"/>
            <a:ext cx="9144000" cy="3795497"/>
            <a:chOff x="0" y="420256"/>
            <a:chExt cx="12188952" cy="3795497"/>
          </a:xfrm>
        </p:grpSpPr>
        <p:cxnSp>
          <p:nvCxnSpPr>
            <p:cNvPr id="410" name="Straight Connector 409"/>
            <p:cNvCxnSpPr/>
            <p:nvPr/>
          </p:nvCxnSpPr>
          <p:spPr>
            <a:xfrm>
              <a:off x="0" y="4215753"/>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1" name="Straight Connector 410"/>
            <p:cNvCxnSpPr/>
            <p:nvPr/>
          </p:nvCxnSpPr>
          <p:spPr>
            <a:xfrm>
              <a:off x="0" y="379403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2" name="Straight Connector 411"/>
            <p:cNvCxnSpPr/>
            <p:nvPr/>
          </p:nvCxnSpPr>
          <p:spPr>
            <a:xfrm>
              <a:off x="0" y="337231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3" name="Straight Connector 412"/>
            <p:cNvCxnSpPr/>
            <p:nvPr/>
          </p:nvCxnSpPr>
          <p:spPr>
            <a:xfrm>
              <a:off x="0" y="295058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4" name="Straight Connector 413"/>
            <p:cNvCxnSpPr/>
            <p:nvPr/>
          </p:nvCxnSpPr>
          <p:spPr>
            <a:xfrm>
              <a:off x="0" y="252886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5" name="Straight Connector 414"/>
            <p:cNvCxnSpPr/>
            <p:nvPr/>
          </p:nvCxnSpPr>
          <p:spPr>
            <a:xfrm>
              <a:off x="0" y="2107144"/>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6" name="Straight Connector 415"/>
            <p:cNvCxnSpPr/>
            <p:nvPr/>
          </p:nvCxnSpPr>
          <p:spPr>
            <a:xfrm>
              <a:off x="0" y="168542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7" name="Straight Connector 416"/>
            <p:cNvCxnSpPr/>
            <p:nvPr/>
          </p:nvCxnSpPr>
          <p:spPr>
            <a:xfrm>
              <a:off x="0" y="126370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8" name="Straight Connector 417"/>
            <p:cNvCxnSpPr/>
            <p:nvPr/>
          </p:nvCxnSpPr>
          <p:spPr>
            <a:xfrm>
              <a:off x="0" y="84197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9" name="Straight Connector 418"/>
            <p:cNvCxnSpPr/>
            <p:nvPr/>
          </p:nvCxnSpPr>
          <p:spPr>
            <a:xfrm>
              <a:off x="0" y="42025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grpSp>
      <p:sp>
        <p:nvSpPr>
          <p:cNvPr id="420" name="Rectangle 379"/>
          <p:cNvSpPr/>
          <p:nvPr/>
        </p:nvSpPr>
        <p:spPr>
          <a:xfrm rot="18900000" flipV="1">
            <a:off x="8146056" y="-427079"/>
            <a:ext cx="13716" cy="2816931"/>
          </a:xfrm>
          <a:custGeom>
            <a:avLst/>
            <a:gdLst/>
            <a:ahLst/>
            <a:cxnLst/>
            <a:rect l="l" t="t" r="r" b="b"/>
            <a:pathLst>
              <a:path w="13716" h="2816931">
                <a:moveTo>
                  <a:pt x="0" y="2816931"/>
                </a:moveTo>
                <a:lnTo>
                  <a:pt x="13716" y="2803216"/>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1" name="Rectangle 56"/>
          <p:cNvSpPr/>
          <p:nvPr/>
        </p:nvSpPr>
        <p:spPr>
          <a:xfrm>
            <a:off x="1" y="0"/>
            <a:ext cx="8865825" cy="4572004"/>
          </a:xfrm>
          <a:custGeom>
            <a:avLst/>
            <a:gdLst/>
            <a:ahLst/>
            <a:cxnLst/>
            <a:rect l="l" t="t" r="r" b="b"/>
            <a:pathLst>
              <a:path w="8865825" h="4572004">
                <a:moveTo>
                  <a:pt x="5901406" y="4"/>
                </a:moveTo>
                <a:lnTo>
                  <a:pt x="5915122" y="4"/>
                </a:lnTo>
                <a:lnTo>
                  <a:pt x="5915122" y="4572004"/>
                </a:lnTo>
                <a:lnTo>
                  <a:pt x="5901406" y="4572004"/>
                </a:lnTo>
                <a:close/>
                <a:moveTo>
                  <a:pt x="5058348" y="3"/>
                </a:moveTo>
                <a:lnTo>
                  <a:pt x="5072064" y="3"/>
                </a:lnTo>
                <a:lnTo>
                  <a:pt x="5072064" y="4572003"/>
                </a:lnTo>
                <a:lnTo>
                  <a:pt x="5058348" y="4572003"/>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3372232" y="1"/>
                </a:moveTo>
                <a:lnTo>
                  <a:pt x="3385948" y="1"/>
                </a:lnTo>
                <a:lnTo>
                  <a:pt x="3385948" y="4572001"/>
                </a:lnTo>
                <a:lnTo>
                  <a:pt x="3372232" y="4572001"/>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2"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3"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4"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5"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6"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7"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8" name="Rectangle 93"/>
          <p:cNvSpPr/>
          <p:nvPr/>
        </p:nvSpPr>
        <p:spPr>
          <a:xfrm rot="2700000">
            <a:off x="7126799" y="-278554"/>
            <a:ext cx="13716" cy="5699824"/>
          </a:xfrm>
          <a:custGeom>
            <a:avLst/>
            <a:gdLst/>
            <a:ahLst/>
            <a:cxnLst/>
            <a:rect l="l" t="t" r="r" b="b"/>
            <a:pathLst>
              <a:path w="13716" h="5699824">
                <a:moveTo>
                  <a:pt x="0" y="0"/>
                </a:moveTo>
                <a:lnTo>
                  <a:pt x="13716" y="13717"/>
                </a:lnTo>
                <a:lnTo>
                  <a:pt x="13716" y="5686109"/>
                </a:lnTo>
                <a:lnTo>
                  <a:pt x="1" y="5699824"/>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9" name="Rectangle 95"/>
          <p:cNvSpPr/>
          <p:nvPr/>
        </p:nvSpPr>
        <p:spPr>
          <a:xfrm rot="2700000">
            <a:off x="7969986" y="1747381"/>
            <a:ext cx="13716" cy="3314931"/>
          </a:xfrm>
          <a:custGeom>
            <a:avLst/>
            <a:gdLst/>
            <a:ahLst/>
            <a:cxnLst/>
            <a:rect l="l" t="t" r="r" b="b"/>
            <a:pathLst>
              <a:path w="13716" h="3314931">
                <a:moveTo>
                  <a:pt x="0" y="0"/>
                </a:moveTo>
                <a:lnTo>
                  <a:pt x="13716" y="13716"/>
                </a:lnTo>
                <a:lnTo>
                  <a:pt x="13716" y="3301215"/>
                </a:lnTo>
                <a:lnTo>
                  <a:pt x="0" y="331493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0" name="Rectangle 96"/>
          <p:cNvSpPr/>
          <p:nvPr/>
        </p:nvSpPr>
        <p:spPr>
          <a:xfrm rot="2700000">
            <a:off x="8391577" y="2765192"/>
            <a:ext cx="13716" cy="2122490"/>
          </a:xfrm>
          <a:custGeom>
            <a:avLst/>
            <a:gdLst/>
            <a:ahLst/>
            <a:cxnLst/>
            <a:rect l="l" t="t" r="r" b="b"/>
            <a:pathLst>
              <a:path w="13716" h="2122490">
                <a:moveTo>
                  <a:pt x="0" y="0"/>
                </a:moveTo>
                <a:lnTo>
                  <a:pt x="13716" y="13716"/>
                </a:lnTo>
                <a:lnTo>
                  <a:pt x="13716" y="2108774"/>
                </a:lnTo>
                <a:lnTo>
                  <a:pt x="0" y="212249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1" name="Rectangle 97"/>
          <p:cNvSpPr/>
          <p:nvPr/>
        </p:nvSpPr>
        <p:spPr>
          <a:xfrm rot="2700000">
            <a:off x="8813172" y="3783010"/>
            <a:ext cx="13717" cy="930041"/>
          </a:xfrm>
          <a:custGeom>
            <a:avLst/>
            <a:gdLst/>
            <a:ahLst/>
            <a:cxnLst/>
            <a:rect l="l" t="t" r="r" b="b"/>
            <a:pathLst>
              <a:path w="13717" h="930041">
                <a:moveTo>
                  <a:pt x="0" y="0"/>
                </a:moveTo>
                <a:lnTo>
                  <a:pt x="13717" y="13717"/>
                </a:lnTo>
                <a:lnTo>
                  <a:pt x="13717" y="916324"/>
                </a:lnTo>
                <a:lnTo>
                  <a:pt x="1" y="93004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2"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3"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4"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5"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6"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7"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8"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9"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0"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1"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2"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3"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4"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5" name="Rectangle 376"/>
          <p:cNvSpPr/>
          <p:nvPr/>
        </p:nvSpPr>
        <p:spPr>
          <a:xfrm rot="18900000" flipV="1">
            <a:off x="6881278" y="-950966"/>
            <a:ext cx="13716" cy="6394268"/>
          </a:xfrm>
          <a:custGeom>
            <a:avLst/>
            <a:gdLst/>
            <a:ahLst/>
            <a:cxnLst/>
            <a:rect l="l" t="t" r="r" b="b"/>
            <a:pathLst>
              <a:path w="13716" h="6394268">
                <a:moveTo>
                  <a:pt x="13716" y="6380553"/>
                </a:moveTo>
                <a:lnTo>
                  <a:pt x="13716" y="13716"/>
                </a:lnTo>
                <a:lnTo>
                  <a:pt x="0" y="0"/>
                </a:lnTo>
                <a:lnTo>
                  <a:pt x="0" y="639426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6" name="Rectangle 377"/>
          <p:cNvSpPr/>
          <p:nvPr/>
        </p:nvSpPr>
        <p:spPr>
          <a:xfrm rot="18900000" flipV="1">
            <a:off x="7302869" y="-776336"/>
            <a:ext cx="13717" cy="5201823"/>
          </a:xfrm>
          <a:custGeom>
            <a:avLst/>
            <a:gdLst/>
            <a:ahLst/>
            <a:cxnLst/>
            <a:rect l="l" t="t" r="r" b="b"/>
            <a:pathLst>
              <a:path w="13717" h="5201823">
                <a:moveTo>
                  <a:pt x="1" y="5201823"/>
                </a:moveTo>
                <a:lnTo>
                  <a:pt x="13717" y="5188106"/>
                </a:lnTo>
                <a:lnTo>
                  <a:pt x="13717" y="13717"/>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7" name="Rectangle 378"/>
          <p:cNvSpPr/>
          <p:nvPr/>
        </p:nvSpPr>
        <p:spPr>
          <a:xfrm rot="18900000" flipV="1">
            <a:off x="7742935" y="-582310"/>
            <a:ext cx="13716" cy="4009378"/>
          </a:xfrm>
          <a:custGeom>
            <a:avLst/>
            <a:gdLst/>
            <a:ahLst/>
            <a:cxnLst/>
            <a:rect l="l" t="t" r="r" b="b"/>
            <a:pathLst>
              <a:path w="13716" h="4009378">
                <a:moveTo>
                  <a:pt x="13716" y="3995663"/>
                </a:moveTo>
                <a:lnTo>
                  <a:pt x="13716" y="13717"/>
                </a:lnTo>
                <a:lnTo>
                  <a:pt x="0" y="0"/>
                </a:lnTo>
                <a:lnTo>
                  <a:pt x="0" y="400937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8" name="Rectangle 138"/>
          <p:cNvSpPr/>
          <p:nvPr/>
        </p:nvSpPr>
        <p:spPr>
          <a:xfrm rot="18900000" flipV="1">
            <a:off x="8567649" y="-252451"/>
            <a:ext cx="13715" cy="1624488"/>
          </a:xfrm>
          <a:custGeom>
            <a:avLst/>
            <a:gdLst/>
            <a:ahLst/>
            <a:cxnLst/>
            <a:rect l="l" t="t" r="r" b="b"/>
            <a:pathLst>
              <a:path w="13715" h="1624488">
                <a:moveTo>
                  <a:pt x="0" y="1624488"/>
                </a:moveTo>
                <a:lnTo>
                  <a:pt x="13715" y="1610773"/>
                </a:lnTo>
                <a:lnTo>
                  <a:pt x="13715" y="13715"/>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9" name="Freeform 448"/>
          <p:cNvSpPr/>
          <p:nvPr/>
        </p:nvSpPr>
        <p:spPr>
          <a:xfrm rot="18900000" flipV="1">
            <a:off x="8989243" y="-77819"/>
            <a:ext cx="13715" cy="432040"/>
          </a:xfrm>
          <a:custGeom>
            <a:avLst/>
            <a:gdLst/>
            <a:ahLst/>
            <a:cxnLst/>
            <a:rect l="l" t="t" r="r" b="b"/>
            <a:pathLst>
              <a:path w="13715" h="432040">
                <a:moveTo>
                  <a:pt x="0" y="432040"/>
                </a:moveTo>
                <a:lnTo>
                  <a:pt x="13715" y="418325"/>
                </a:lnTo>
                <a:lnTo>
                  <a:pt x="13715" y="13715"/>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0"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1"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2"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3"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4"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5"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6"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7"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8"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9"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0"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1"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2" name="Teardrop 3"/>
          <p:cNvSpPr/>
          <p:nvPr/>
        </p:nvSpPr>
        <p:spPr>
          <a:xfrm rot="5400000" flipH="1" flipV="1">
            <a:off x="8812306" y="329061"/>
            <a:ext cx="489780" cy="173608"/>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29"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3"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8" y="173608"/>
                </a:lnTo>
                <a:lnTo>
                  <a:pt x="3810" y="173608"/>
                </a:lnTo>
                <a:cubicBezTo>
                  <a:pt x="332" y="169383"/>
                  <a:pt x="0" y="164657"/>
                  <a:pt x="0" y="159854"/>
                </a:cubicBezTo>
                <a:cubicBezTo>
                  <a:pt x="0" y="132604"/>
                  <a:pt x="10705"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3"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4" name="Oval 463"/>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5"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6" name="Oval 465"/>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7" name="Oval 466"/>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8" name="Oval 467"/>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9" name="Oval 468"/>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0" name="Oval 469"/>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1" name="Oval 470"/>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2" name="Oval 471"/>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3" name="Oval 472"/>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4" name="Oval 473"/>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5"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6"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7"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8"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9"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0"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1"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2"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3"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4"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5"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6" name="Oval 485"/>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7" name="Oval 486"/>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8" name="Oval 487"/>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9" name="Oval 488"/>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0" name="Oval 489"/>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1" name="Oval 490"/>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2" name="Oval 491"/>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3" name="Oval 492"/>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4" name="Oval 493"/>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5" name="Oval 494"/>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6" name="Oval 495"/>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7"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8"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9"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0"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1"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2"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3"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4"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5"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6"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7"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8"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9"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0" name="Oval 883"/>
          <p:cNvSpPr/>
          <p:nvPr/>
        </p:nvSpPr>
        <p:spPr>
          <a:xfrm>
            <a:off x="2031413" y="-10245"/>
            <a:ext cx="6910072" cy="84875"/>
          </a:xfrm>
          <a:custGeom>
            <a:avLst/>
            <a:gdLst/>
            <a:ahLst/>
            <a:cxnLst/>
            <a:rect l="l" t="t" r="r" b="b"/>
            <a:pathLst>
              <a:path w="6910072" h="84875">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1"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2"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3"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4"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5"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6"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7"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8"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9"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0"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1" name="Teardrop 3"/>
          <p:cNvSpPr/>
          <p:nvPr/>
        </p:nvSpPr>
        <p:spPr>
          <a:xfrm rot="5400000" flipH="1" flipV="1">
            <a:off x="8812306" y="1174559"/>
            <a:ext cx="489780" cy="173608"/>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3"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2" y="169383"/>
                  <a:pt x="0" y="164657"/>
                  <a:pt x="0" y="159854"/>
                </a:cubicBezTo>
                <a:cubicBezTo>
                  <a:pt x="0" y="132604"/>
                  <a:pt x="10705"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2"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3" name="Oval 522"/>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4" name="Oval 523"/>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5" name="Oval 524"/>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6" name="Oval 525"/>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7" name="Oval 526"/>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8" name="Oval 527"/>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9" name="Oval 528"/>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0" name="Oval 529"/>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1" name="Oval 530"/>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2" name="Oval 531"/>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3"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4"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5"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6"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7"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8"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9"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0"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1"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2"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3"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4" name="Oval 543"/>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5" name="Oval 544"/>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6" name="Oval 545"/>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7" name="Oval 546"/>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8" name="Oval 547"/>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9" name="Oval 548"/>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0" name="Oval 549"/>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1" name="Oval 550"/>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2" name="Oval 551"/>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3" name="Oval 552"/>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4" name="Oval 553"/>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5"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6"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7"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8"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9"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0"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1"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2"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3"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4"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5" name="Teardrop 3"/>
          <p:cNvSpPr/>
          <p:nvPr/>
        </p:nvSpPr>
        <p:spPr>
          <a:xfrm rot="5400000" flipH="1" flipV="1">
            <a:off x="8812306" y="2017156"/>
            <a:ext cx="489780" cy="173608"/>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29"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6"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7" name="Oval 566"/>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8" name="Oval 567"/>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9" name="Oval 568"/>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0" name="Oval 569"/>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1" name="Oval 570"/>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2" name="Oval 571"/>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3" name="Oval 572"/>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4" name="Oval 573"/>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5" name="Oval 574"/>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6" name="Oval 575"/>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7"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8"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9"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0"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1"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2"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3"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4"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5"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6"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7"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8" name="Oval 587"/>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9" name="Oval 588"/>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0" name="Oval 589"/>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1" name="Oval 590"/>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2" name="Oval 591"/>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3" name="Oval 592"/>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4" name="Oval 593"/>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5" name="Oval 594"/>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6" name="Oval 595"/>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7" name="Oval 596"/>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8" name="Oval 597"/>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9"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0"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1"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2"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3"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4"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5"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6"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7"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8"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9" name="Teardrop 3"/>
          <p:cNvSpPr/>
          <p:nvPr/>
        </p:nvSpPr>
        <p:spPr>
          <a:xfrm rot="5400000" flipH="1" flipV="1">
            <a:off x="8812306" y="2865829"/>
            <a:ext cx="489780" cy="173608"/>
          </a:xfrm>
          <a:custGeom>
            <a:avLst/>
            <a:gdLst/>
            <a:ahLst/>
            <a:cxnLst/>
            <a:rect l="l" t="t" r="r" b="b"/>
            <a:pathLst>
              <a:path w="489780" h="173608">
                <a:moveTo>
                  <a:pt x="489780" y="159854"/>
                </a:moveTo>
                <a:lnTo>
                  <a:pt x="485976" y="173608"/>
                </a:lnTo>
                <a:lnTo>
                  <a:pt x="475132"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2"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1" y="61434"/>
                  <a:pt x="443360" y="72140"/>
                  <a:pt x="461494" y="89721"/>
                </a:cubicBezTo>
                <a:cubicBezTo>
                  <a:pt x="479075" y="107854"/>
                  <a:pt x="489780" y="132604"/>
                  <a:pt x="489780" y="159854"/>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0"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1" name="Oval 610"/>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2" name="Oval 611"/>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3" name="Oval 612"/>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4" name="Oval 613"/>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5" name="Oval 614"/>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6" name="Oval 615"/>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7" name="Oval 616"/>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8" name="Oval 617"/>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9" name="Oval 618"/>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0" name="Oval 619"/>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1"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2"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3"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4"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5"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6"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7"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8"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9"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0"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1"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2" name="Oval 631"/>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3" name="Oval 632"/>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4" name="Oval 633"/>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5" name="Oval 634"/>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6" name="Oval 635"/>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7" name="Oval 636"/>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8" name="Oval 637"/>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9" name="Oval 638"/>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0" name="Oval 639"/>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1" name="Oval 640"/>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2" name="Oval 641"/>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3"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4"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5"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6"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7"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8"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9"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0"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1"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2"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3" name="Teardrop 3"/>
          <p:cNvSpPr/>
          <p:nvPr/>
        </p:nvSpPr>
        <p:spPr>
          <a:xfrm rot="5400000" flipH="1" flipV="1">
            <a:off x="8812306" y="3710008"/>
            <a:ext cx="489780" cy="173608"/>
          </a:xfrm>
          <a:custGeom>
            <a:avLst/>
            <a:gdLst/>
            <a:ahLst/>
            <a:cxnLst/>
            <a:rect l="l" t="t" r="r" b="b"/>
            <a:pathLst>
              <a:path w="489780" h="173608">
                <a:moveTo>
                  <a:pt x="489780" y="159854"/>
                </a:moveTo>
                <a:lnTo>
                  <a:pt x="485976" y="173608"/>
                </a:lnTo>
                <a:lnTo>
                  <a:pt x="475132"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2"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1" y="61434"/>
                  <a:pt x="443360" y="72140"/>
                  <a:pt x="461494" y="89721"/>
                </a:cubicBezTo>
                <a:cubicBezTo>
                  <a:pt x="479075" y="107854"/>
                  <a:pt x="489780" y="132604"/>
                  <a:pt x="489780" y="159854"/>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4"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5" name="Oval 654"/>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6" name="Oval 655"/>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7" name="Oval 656"/>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8" name="Oval 657"/>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9" name="Oval 658"/>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0" name="Oval 659"/>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1" name="Oval 660"/>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2" name="Oval 661"/>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3" name="Oval 662"/>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4" name="Oval 663"/>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5"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6"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7"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8"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9"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0"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1"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2"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3"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4"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5"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6" name="Oval 675"/>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7" name="Oval 676"/>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8" name="Oval 677"/>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9" name="Oval 678"/>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0" name="Oval 679"/>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1" name="Oval 680"/>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2" name="Oval 681"/>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3" name="Oval 682"/>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4" name="Oval 683"/>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5" name="Oval 684"/>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6" name="Oval 685"/>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7"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8"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9"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0"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1"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2"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3"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4"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5"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6"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7" name="Teardrop 3"/>
          <p:cNvSpPr/>
          <p:nvPr/>
        </p:nvSpPr>
        <p:spPr>
          <a:xfrm rot="5400000" flipH="1" flipV="1">
            <a:off x="8991444" y="4419445"/>
            <a:ext cx="171406" cy="133705"/>
          </a:xfrm>
          <a:custGeom>
            <a:avLst/>
            <a:gdLst/>
            <a:ahLst/>
            <a:cxnLst/>
            <a:rect l="l" t="t" r="r" b="b"/>
            <a:pathLst>
              <a:path w="171406" h="133705">
                <a:moveTo>
                  <a:pt x="171406" y="123429"/>
                </a:moveTo>
                <a:lnTo>
                  <a:pt x="168564" y="133705"/>
                </a:lnTo>
                <a:lnTo>
                  <a:pt x="157460" y="133705"/>
                </a:lnTo>
                <a:cubicBezTo>
                  <a:pt x="159382" y="130353"/>
                  <a:pt x="159597" y="126761"/>
                  <a:pt x="159597" y="123119"/>
                </a:cubicBezTo>
                <a:cubicBezTo>
                  <a:pt x="159597" y="99209"/>
                  <a:pt x="150331" y="77462"/>
                  <a:pt x="135010" y="61451"/>
                </a:cubicBezTo>
                <a:lnTo>
                  <a:pt x="62756" y="133705"/>
                </a:lnTo>
                <a:lnTo>
                  <a:pt x="62665" y="133705"/>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8"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9" name="Oval 1651"/>
          <p:cNvSpPr/>
          <p:nvPr/>
        </p:nvSpPr>
        <p:spPr>
          <a:xfrm>
            <a:off x="812619" y="4561319"/>
            <a:ext cx="7660836" cy="10682"/>
          </a:xfrm>
          <a:custGeom>
            <a:avLst/>
            <a:gdLst/>
            <a:ahLst/>
            <a:cxnLst/>
            <a:rect l="l" t="t" r="r" b="b"/>
            <a:pathLst>
              <a:path w="7660836" h="10682">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0" name="Oval 699"/>
          <p:cNvSpPr/>
          <p:nvPr/>
        </p:nvSpPr>
        <p:spPr>
          <a:xfrm>
            <a:off x="71204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1" name="Oval 700"/>
          <p:cNvSpPr/>
          <p:nvPr/>
        </p:nvSpPr>
        <p:spPr>
          <a:xfrm>
            <a:off x="3774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2" name="Oval 701"/>
          <p:cNvSpPr/>
          <p:nvPr/>
        </p:nvSpPr>
        <p:spPr>
          <a:xfrm>
            <a:off x="12203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3" name="Oval 702"/>
          <p:cNvSpPr/>
          <p:nvPr/>
        </p:nvSpPr>
        <p:spPr>
          <a:xfrm>
            <a:off x="20632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4" name="Oval 703"/>
          <p:cNvSpPr/>
          <p:nvPr/>
        </p:nvSpPr>
        <p:spPr>
          <a:xfrm>
            <a:off x="29060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5" name="Oval 704"/>
          <p:cNvSpPr/>
          <p:nvPr/>
        </p:nvSpPr>
        <p:spPr>
          <a:xfrm>
            <a:off x="37489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6" name="Oval 705"/>
          <p:cNvSpPr/>
          <p:nvPr/>
        </p:nvSpPr>
        <p:spPr>
          <a:xfrm>
            <a:off x="45918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7" name="Oval 706"/>
          <p:cNvSpPr/>
          <p:nvPr/>
        </p:nvSpPr>
        <p:spPr>
          <a:xfrm>
            <a:off x="54347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8" name="Oval 707"/>
          <p:cNvSpPr/>
          <p:nvPr/>
        </p:nvSpPr>
        <p:spPr>
          <a:xfrm>
            <a:off x="62776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9" name="Oval 708"/>
          <p:cNvSpPr/>
          <p:nvPr/>
        </p:nvSpPr>
        <p:spPr>
          <a:xfrm>
            <a:off x="88062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0" name="Oval 709"/>
          <p:cNvSpPr/>
          <p:nvPr/>
        </p:nvSpPr>
        <p:spPr>
          <a:xfrm>
            <a:off x="79633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1" name="Oval 710"/>
          <p:cNvSpPr/>
          <p:nvPr/>
        </p:nvSpPr>
        <p:spPr>
          <a:xfrm>
            <a:off x="71204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2" name="Oval 711"/>
          <p:cNvSpPr/>
          <p:nvPr/>
        </p:nvSpPr>
        <p:spPr>
          <a:xfrm>
            <a:off x="3774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3" name="Oval 712"/>
          <p:cNvSpPr/>
          <p:nvPr/>
        </p:nvSpPr>
        <p:spPr>
          <a:xfrm>
            <a:off x="12203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4" name="Oval 713"/>
          <p:cNvSpPr/>
          <p:nvPr/>
        </p:nvSpPr>
        <p:spPr>
          <a:xfrm>
            <a:off x="20632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5" name="Oval 714"/>
          <p:cNvSpPr/>
          <p:nvPr/>
        </p:nvSpPr>
        <p:spPr>
          <a:xfrm>
            <a:off x="29060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6" name="Oval 715"/>
          <p:cNvSpPr/>
          <p:nvPr/>
        </p:nvSpPr>
        <p:spPr>
          <a:xfrm>
            <a:off x="37489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7" name="Oval 716"/>
          <p:cNvSpPr/>
          <p:nvPr/>
        </p:nvSpPr>
        <p:spPr>
          <a:xfrm>
            <a:off x="45918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8" name="Oval 717"/>
          <p:cNvSpPr/>
          <p:nvPr/>
        </p:nvSpPr>
        <p:spPr>
          <a:xfrm>
            <a:off x="54347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9" name="Oval 718"/>
          <p:cNvSpPr/>
          <p:nvPr/>
        </p:nvSpPr>
        <p:spPr>
          <a:xfrm>
            <a:off x="62776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0" name="Oval 719"/>
          <p:cNvSpPr/>
          <p:nvPr/>
        </p:nvSpPr>
        <p:spPr>
          <a:xfrm>
            <a:off x="88062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1" name="Oval 720"/>
          <p:cNvSpPr/>
          <p:nvPr/>
        </p:nvSpPr>
        <p:spPr>
          <a:xfrm>
            <a:off x="79633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2" name="Oval 721"/>
          <p:cNvSpPr/>
          <p:nvPr/>
        </p:nvSpPr>
        <p:spPr>
          <a:xfrm>
            <a:off x="71204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3" name="Oval 722"/>
          <p:cNvSpPr/>
          <p:nvPr/>
        </p:nvSpPr>
        <p:spPr>
          <a:xfrm>
            <a:off x="3774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4" name="Oval 723"/>
          <p:cNvSpPr/>
          <p:nvPr/>
        </p:nvSpPr>
        <p:spPr>
          <a:xfrm>
            <a:off x="12203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5" name="Oval 724"/>
          <p:cNvSpPr/>
          <p:nvPr/>
        </p:nvSpPr>
        <p:spPr>
          <a:xfrm>
            <a:off x="20632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6" name="Oval 725"/>
          <p:cNvSpPr/>
          <p:nvPr/>
        </p:nvSpPr>
        <p:spPr>
          <a:xfrm>
            <a:off x="29060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7" name="Oval 726"/>
          <p:cNvSpPr/>
          <p:nvPr/>
        </p:nvSpPr>
        <p:spPr>
          <a:xfrm>
            <a:off x="37489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8" name="Oval 727"/>
          <p:cNvSpPr/>
          <p:nvPr/>
        </p:nvSpPr>
        <p:spPr>
          <a:xfrm>
            <a:off x="45918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9" name="Oval 728"/>
          <p:cNvSpPr/>
          <p:nvPr/>
        </p:nvSpPr>
        <p:spPr>
          <a:xfrm>
            <a:off x="54347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0" name="Oval 729"/>
          <p:cNvSpPr/>
          <p:nvPr/>
        </p:nvSpPr>
        <p:spPr>
          <a:xfrm>
            <a:off x="62776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1" name="Oval 730"/>
          <p:cNvSpPr/>
          <p:nvPr/>
        </p:nvSpPr>
        <p:spPr>
          <a:xfrm>
            <a:off x="88062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2" name="Oval 731"/>
          <p:cNvSpPr/>
          <p:nvPr/>
        </p:nvSpPr>
        <p:spPr>
          <a:xfrm>
            <a:off x="79633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3" name="Oval 732"/>
          <p:cNvSpPr/>
          <p:nvPr/>
        </p:nvSpPr>
        <p:spPr>
          <a:xfrm>
            <a:off x="71204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4" name="Oval 733"/>
          <p:cNvSpPr/>
          <p:nvPr/>
        </p:nvSpPr>
        <p:spPr>
          <a:xfrm>
            <a:off x="3774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5" name="Oval 734"/>
          <p:cNvSpPr/>
          <p:nvPr/>
        </p:nvSpPr>
        <p:spPr>
          <a:xfrm>
            <a:off x="12203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6" name="Oval 735"/>
          <p:cNvSpPr/>
          <p:nvPr/>
        </p:nvSpPr>
        <p:spPr>
          <a:xfrm>
            <a:off x="20632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7" name="Oval 736"/>
          <p:cNvSpPr/>
          <p:nvPr/>
        </p:nvSpPr>
        <p:spPr>
          <a:xfrm>
            <a:off x="29060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8" name="Oval 737"/>
          <p:cNvSpPr/>
          <p:nvPr/>
        </p:nvSpPr>
        <p:spPr>
          <a:xfrm>
            <a:off x="37489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9" name="Oval 738"/>
          <p:cNvSpPr/>
          <p:nvPr/>
        </p:nvSpPr>
        <p:spPr>
          <a:xfrm>
            <a:off x="45918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0" name="Oval 739"/>
          <p:cNvSpPr/>
          <p:nvPr/>
        </p:nvSpPr>
        <p:spPr>
          <a:xfrm>
            <a:off x="54347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1" name="Oval 740"/>
          <p:cNvSpPr/>
          <p:nvPr/>
        </p:nvSpPr>
        <p:spPr>
          <a:xfrm>
            <a:off x="62776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2" name="Oval 741"/>
          <p:cNvSpPr/>
          <p:nvPr/>
        </p:nvSpPr>
        <p:spPr>
          <a:xfrm>
            <a:off x="88062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3" name="Oval 742"/>
          <p:cNvSpPr/>
          <p:nvPr/>
        </p:nvSpPr>
        <p:spPr>
          <a:xfrm>
            <a:off x="79633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4" name="Oval 743"/>
          <p:cNvSpPr/>
          <p:nvPr/>
        </p:nvSpPr>
        <p:spPr>
          <a:xfrm>
            <a:off x="71204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5" name="Oval 744"/>
          <p:cNvSpPr/>
          <p:nvPr/>
        </p:nvSpPr>
        <p:spPr>
          <a:xfrm>
            <a:off x="3774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6" name="Oval 745"/>
          <p:cNvSpPr/>
          <p:nvPr/>
        </p:nvSpPr>
        <p:spPr>
          <a:xfrm>
            <a:off x="12203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7" name="Oval 746"/>
          <p:cNvSpPr/>
          <p:nvPr/>
        </p:nvSpPr>
        <p:spPr>
          <a:xfrm>
            <a:off x="20632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8" name="Oval 747"/>
          <p:cNvSpPr/>
          <p:nvPr/>
        </p:nvSpPr>
        <p:spPr>
          <a:xfrm>
            <a:off x="29060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9" name="Oval 748"/>
          <p:cNvSpPr/>
          <p:nvPr/>
        </p:nvSpPr>
        <p:spPr>
          <a:xfrm>
            <a:off x="37489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50" name="Oval 749"/>
          <p:cNvSpPr/>
          <p:nvPr/>
        </p:nvSpPr>
        <p:spPr>
          <a:xfrm>
            <a:off x="45918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51" name="Oval 750"/>
          <p:cNvSpPr/>
          <p:nvPr/>
        </p:nvSpPr>
        <p:spPr>
          <a:xfrm>
            <a:off x="54347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52" name="Oval 751"/>
          <p:cNvSpPr/>
          <p:nvPr/>
        </p:nvSpPr>
        <p:spPr>
          <a:xfrm>
            <a:off x="62776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53" name="Oval 752"/>
          <p:cNvSpPr/>
          <p:nvPr/>
        </p:nvSpPr>
        <p:spPr>
          <a:xfrm>
            <a:off x="88062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54" name="Oval 753"/>
          <p:cNvSpPr/>
          <p:nvPr/>
        </p:nvSpPr>
        <p:spPr>
          <a:xfrm>
            <a:off x="79633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09FF866B-F4DB-405D-8138-4B9ACAEF6AFA}" type="datetime1">
              <a:rPr lang="en-GB" smtClean="0"/>
              <a:t>19/02/2021</a:t>
            </a:fld>
            <a:endParaRPr lang="en-GB"/>
          </a:p>
        </p:txBody>
      </p:sp>
      <p:sp>
        <p:nvSpPr>
          <p:cNvPr id="5" name="Footer Placeholder 4"/>
          <p:cNvSpPr>
            <a:spLocks noGrp="1"/>
          </p:cNvSpPr>
          <p:nvPr>
            <p:ph type="ftr" sz="quarter" idx="11"/>
          </p:nvPr>
        </p:nvSpPr>
        <p:spPr/>
        <p:txBody>
          <a:bodyPr/>
          <a:lstStyle/>
          <a:p>
            <a:r>
              <a:rPr lang="en-GB" smtClean="0"/>
              <a:t>Bury Educational Psychology Service</a:t>
            </a:r>
            <a:endParaRPr lang="en-GB"/>
          </a:p>
        </p:txBody>
      </p:sp>
      <p:sp>
        <p:nvSpPr>
          <p:cNvPr id="6" name="Slide Number Placeholder 5"/>
          <p:cNvSpPr>
            <a:spLocks noGrp="1"/>
          </p:cNvSpPr>
          <p:nvPr>
            <p:ph type="sldNum" sz="quarter" idx="12"/>
          </p:nvPr>
        </p:nvSpPr>
        <p:spPr/>
        <p:txBody>
          <a:bodyPr/>
          <a:lstStyle/>
          <a:p>
            <a:fld id="{F51AD039-5C3A-4290-ACF0-0388EDBE8CEA}" type="slidenum">
              <a:rPr lang="en-GB" smtClean="0"/>
              <a:pPr/>
              <a:t>‹#›</a:t>
            </a:fld>
            <a:endParaRPr lang="en-GB"/>
          </a:p>
        </p:txBody>
      </p:sp>
      <p:cxnSp>
        <p:nvCxnSpPr>
          <p:cNvPr id="8" name="Straight Connector 7"/>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8042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437B73-BA81-4203-8AB2-DF32E34C5B2A}" type="datetime1">
              <a:rPr lang="en-GB" smtClean="0"/>
              <a:t>19/02/2021</a:t>
            </a:fld>
            <a:endParaRPr lang="en-GB"/>
          </a:p>
        </p:txBody>
      </p:sp>
      <p:sp>
        <p:nvSpPr>
          <p:cNvPr id="5" name="Footer Placeholder 4"/>
          <p:cNvSpPr>
            <a:spLocks noGrp="1"/>
          </p:cNvSpPr>
          <p:nvPr>
            <p:ph type="ftr" sz="quarter" idx="11"/>
          </p:nvPr>
        </p:nvSpPr>
        <p:spPr/>
        <p:txBody>
          <a:bodyPr/>
          <a:lstStyle/>
          <a:p>
            <a:r>
              <a:rPr lang="en-GB" smtClean="0"/>
              <a:t>Bury Educational Psychology Service</a:t>
            </a:r>
            <a:endParaRPr lang="en-GB"/>
          </a:p>
        </p:txBody>
      </p:sp>
      <p:sp>
        <p:nvSpPr>
          <p:cNvPr id="6" name="Slide Number Placeholder 5"/>
          <p:cNvSpPr>
            <a:spLocks noGrp="1"/>
          </p:cNvSpPr>
          <p:nvPr>
            <p:ph type="sldNum" sz="quarter" idx="12"/>
          </p:nvPr>
        </p:nvSpPr>
        <p:spPr/>
        <p:txBody>
          <a:bodyPr/>
          <a:lstStyle/>
          <a:p>
            <a:fld id="{F51AD039-5C3A-4290-ACF0-0388EDBE8CEA}" type="slidenum">
              <a:rPr lang="en-GB" smtClean="0"/>
              <a:pPr/>
              <a:t>‹#›</a:t>
            </a:fld>
            <a:endParaRPr lang="en-GB"/>
          </a:p>
        </p:txBody>
      </p:sp>
    </p:spTree>
    <p:extLst>
      <p:ext uri="{BB962C8B-B14F-4D97-AF65-F5344CB8AC3E}">
        <p14:creationId xmlns:p14="http://schemas.microsoft.com/office/powerpoint/2010/main" val="3976591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0" y="762000"/>
            <a:ext cx="56864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52EC49-CB25-49C7-AE87-01E0A393A70B}" type="datetime1">
              <a:rPr lang="en-GB" smtClean="0"/>
              <a:t>19/02/2021</a:t>
            </a:fld>
            <a:endParaRPr lang="en-GB"/>
          </a:p>
        </p:txBody>
      </p:sp>
      <p:sp>
        <p:nvSpPr>
          <p:cNvPr id="5" name="Footer Placeholder 4"/>
          <p:cNvSpPr>
            <a:spLocks noGrp="1"/>
          </p:cNvSpPr>
          <p:nvPr>
            <p:ph type="ftr" sz="quarter" idx="11"/>
          </p:nvPr>
        </p:nvSpPr>
        <p:spPr/>
        <p:txBody>
          <a:bodyPr/>
          <a:lstStyle/>
          <a:p>
            <a:r>
              <a:rPr lang="en-GB" smtClean="0"/>
              <a:t>Bury Educational Psychology Service</a:t>
            </a:r>
            <a:endParaRPr lang="en-GB"/>
          </a:p>
        </p:txBody>
      </p:sp>
      <p:sp>
        <p:nvSpPr>
          <p:cNvPr id="6" name="Slide Number Placeholder 5"/>
          <p:cNvSpPr>
            <a:spLocks noGrp="1"/>
          </p:cNvSpPr>
          <p:nvPr>
            <p:ph type="sldNum" sz="quarter" idx="12"/>
          </p:nvPr>
        </p:nvSpPr>
        <p:spPr/>
        <p:txBody>
          <a:bodyPr/>
          <a:lstStyle/>
          <a:p>
            <a:fld id="{F51AD039-5C3A-4290-ACF0-0388EDBE8CEA}" type="slidenum">
              <a:rPr lang="en-GB" smtClean="0"/>
              <a:pPr/>
              <a:t>‹#›</a:t>
            </a:fld>
            <a:endParaRPr lang="en-GB"/>
          </a:p>
        </p:txBody>
      </p:sp>
      <p:cxnSp>
        <p:nvCxnSpPr>
          <p:cNvPr id="7" name="Straight Connector 6"/>
          <p:cNvCxnSpPr/>
          <p:nvPr/>
        </p:nvCxnSpPr>
        <p:spPr>
          <a:xfrm rot="5400000" flipV="1">
            <a:off x="7543800" y="173563"/>
            <a:ext cx="0" cy="6858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7052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F52647-C324-46CB-BA29-7DF1A7B04739}" type="datetime1">
              <a:rPr lang="en-GB" smtClean="0"/>
              <a:t>19/02/2021</a:t>
            </a:fld>
            <a:endParaRPr lang="en-GB"/>
          </a:p>
        </p:txBody>
      </p:sp>
      <p:sp>
        <p:nvSpPr>
          <p:cNvPr id="5" name="Footer Placeholder 4"/>
          <p:cNvSpPr>
            <a:spLocks noGrp="1"/>
          </p:cNvSpPr>
          <p:nvPr>
            <p:ph type="ftr" sz="quarter" idx="11"/>
          </p:nvPr>
        </p:nvSpPr>
        <p:spPr/>
        <p:txBody>
          <a:bodyPr/>
          <a:lstStyle/>
          <a:p>
            <a:r>
              <a:rPr lang="en-GB" smtClean="0"/>
              <a:t>Bury Educational Psychology Service</a:t>
            </a:r>
            <a:endParaRPr lang="en-GB"/>
          </a:p>
        </p:txBody>
      </p:sp>
      <p:sp>
        <p:nvSpPr>
          <p:cNvPr id="6" name="Slide Number Placeholder 5"/>
          <p:cNvSpPr>
            <a:spLocks noGrp="1"/>
          </p:cNvSpPr>
          <p:nvPr>
            <p:ph type="sldNum" sz="quarter" idx="12"/>
          </p:nvPr>
        </p:nvSpPr>
        <p:spPr/>
        <p:txBody>
          <a:bodyPr/>
          <a:lstStyle/>
          <a:p>
            <a:fld id="{F51AD039-5C3A-4290-ACF0-0388EDBE8CEA}" type="slidenum">
              <a:rPr lang="en-GB" smtClean="0"/>
              <a:pPr/>
              <a:t>‹#›</a:t>
            </a:fld>
            <a:endParaRPr lang="en-GB"/>
          </a:p>
        </p:txBody>
      </p:sp>
    </p:spTree>
    <p:extLst>
      <p:ext uri="{BB962C8B-B14F-4D97-AF65-F5344CB8AC3E}">
        <p14:creationId xmlns:p14="http://schemas.microsoft.com/office/powerpoint/2010/main" val="693213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0" y="420256"/>
            <a:ext cx="9144000" cy="3795497"/>
            <a:chOff x="0" y="420256"/>
            <a:chExt cx="12188952" cy="3795497"/>
          </a:xfrm>
        </p:grpSpPr>
        <p:cxnSp>
          <p:nvCxnSpPr>
            <p:cNvPr id="10" name="Straight Connector 9"/>
            <p:cNvCxnSpPr/>
            <p:nvPr/>
          </p:nvCxnSpPr>
          <p:spPr>
            <a:xfrm>
              <a:off x="0" y="4215753"/>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379403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337231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295058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252886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2107144"/>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168542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126370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0" y="84197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0" y="42025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0" name="Rectangle 379"/>
          <p:cNvSpPr/>
          <p:nvPr/>
        </p:nvSpPr>
        <p:spPr>
          <a:xfrm rot="18900000" flipV="1">
            <a:off x="8146056" y="-427079"/>
            <a:ext cx="13716" cy="2816931"/>
          </a:xfrm>
          <a:custGeom>
            <a:avLst/>
            <a:gdLst/>
            <a:ahLst/>
            <a:cxnLst/>
            <a:rect l="l" t="t" r="r" b="b"/>
            <a:pathLst>
              <a:path w="13716" h="2816931">
                <a:moveTo>
                  <a:pt x="0" y="2816931"/>
                </a:moveTo>
                <a:lnTo>
                  <a:pt x="13716" y="2803216"/>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56"/>
          <p:cNvSpPr/>
          <p:nvPr/>
        </p:nvSpPr>
        <p:spPr>
          <a:xfrm>
            <a:off x="1" y="0"/>
            <a:ext cx="8865825" cy="4572004"/>
          </a:xfrm>
          <a:custGeom>
            <a:avLst/>
            <a:gdLst/>
            <a:ahLst/>
            <a:cxnLst/>
            <a:rect l="l" t="t" r="r" b="b"/>
            <a:pathLst>
              <a:path w="8865825" h="4572004">
                <a:moveTo>
                  <a:pt x="5901406" y="4"/>
                </a:moveTo>
                <a:lnTo>
                  <a:pt x="5915122" y="4"/>
                </a:lnTo>
                <a:lnTo>
                  <a:pt x="5915122" y="4572004"/>
                </a:lnTo>
                <a:lnTo>
                  <a:pt x="5901406" y="4572004"/>
                </a:lnTo>
                <a:close/>
                <a:moveTo>
                  <a:pt x="5058348" y="3"/>
                </a:moveTo>
                <a:lnTo>
                  <a:pt x="5072064" y="3"/>
                </a:lnTo>
                <a:lnTo>
                  <a:pt x="5072064" y="4572003"/>
                </a:lnTo>
                <a:lnTo>
                  <a:pt x="5058348" y="4572003"/>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3372232" y="1"/>
                </a:moveTo>
                <a:lnTo>
                  <a:pt x="3385948" y="1"/>
                </a:lnTo>
                <a:lnTo>
                  <a:pt x="3385948" y="4572001"/>
                </a:lnTo>
                <a:lnTo>
                  <a:pt x="3372232" y="4572001"/>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 name="Rectangle 93"/>
          <p:cNvSpPr/>
          <p:nvPr/>
        </p:nvSpPr>
        <p:spPr>
          <a:xfrm rot="2700000">
            <a:off x="7126799" y="-278554"/>
            <a:ext cx="13716" cy="5699824"/>
          </a:xfrm>
          <a:custGeom>
            <a:avLst/>
            <a:gdLst/>
            <a:ahLst/>
            <a:cxnLst/>
            <a:rect l="l" t="t" r="r" b="b"/>
            <a:pathLst>
              <a:path w="13716" h="5699824">
                <a:moveTo>
                  <a:pt x="0" y="0"/>
                </a:moveTo>
                <a:lnTo>
                  <a:pt x="13716" y="13717"/>
                </a:lnTo>
                <a:lnTo>
                  <a:pt x="13716" y="5686109"/>
                </a:lnTo>
                <a:lnTo>
                  <a:pt x="1" y="5699824"/>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Rectangle 95"/>
          <p:cNvSpPr/>
          <p:nvPr/>
        </p:nvSpPr>
        <p:spPr>
          <a:xfrm rot="2700000">
            <a:off x="7969986" y="1747381"/>
            <a:ext cx="13716" cy="3314931"/>
          </a:xfrm>
          <a:custGeom>
            <a:avLst/>
            <a:gdLst/>
            <a:ahLst/>
            <a:cxnLst/>
            <a:rect l="l" t="t" r="r" b="b"/>
            <a:pathLst>
              <a:path w="13716" h="3314931">
                <a:moveTo>
                  <a:pt x="0" y="0"/>
                </a:moveTo>
                <a:lnTo>
                  <a:pt x="13716" y="13716"/>
                </a:lnTo>
                <a:lnTo>
                  <a:pt x="13716" y="3301215"/>
                </a:lnTo>
                <a:lnTo>
                  <a:pt x="0" y="331493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96"/>
          <p:cNvSpPr/>
          <p:nvPr/>
        </p:nvSpPr>
        <p:spPr>
          <a:xfrm rot="2700000">
            <a:off x="8391577" y="2765192"/>
            <a:ext cx="13716" cy="2122490"/>
          </a:xfrm>
          <a:custGeom>
            <a:avLst/>
            <a:gdLst/>
            <a:ahLst/>
            <a:cxnLst/>
            <a:rect l="l" t="t" r="r" b="b"/>
            <a:pathLst>
              <a:path w="13716" h="2122490">
                <a:moveTo>
                  <a:pt x="0" y="0"/>
                </a:moveTo>
                <a:lnTo>
                  <a:pt x="13716" y="13716"/>
                </a:lnTo>
                <a:lnTo>
                  <a:pt x="13716" y="2108774"/>
                </a:lnTo>
                <a:lnTo>
                  <a:pt x="0" y="212249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97"/>
          <p:cNvSpPr/>
          <p:nvPr/>
        </p:nvSpPr>
        <p:spPr>
          <a:xfrm rot="2700000">
            <a:off x="8813172" y="3783010"/>
            <a:ext cx="13717" cy="930041"/>
          </a:xfrm>
          <a:custGeom>
            <a:avLst/>
            <a:gdLst/>
            <a:ahLst/>
            <a:cxnLst/>
            <a:rect l="l" t="t" r="r" b="b"/>
            <a:pathLst>
              <a:path w="13717" h="930041">
                <a:moveTo>
                  <a:pt x="0" y="0"/>
                </a:moveTo>
                <a:lnTo>
                  <a:pt x="13717" y="13717"/>
                </a:lnTo>
                <a:lnTo>
                  <a:pt x="13717" y="916324"/>
                </a:lnTo>
                <a:lnTo>
                  <a:pt x="1" y="93004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9"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 name="Rectangle 376"/>
          <p:cNvSpPr/>
          <p:nvPr/>
        </p:nvSpPr>
        <p:spPr>
          <a:xfrm rot="18900000" flipV="1">
            <a:off x="6881278" y="-950966"/>
            <a:ext cx="13716" cy="6394268"/>
          </a:xfrm>
          <a:custGeom>
            <a:avLst/>
            <a:gdLst/>
            <a:ahLst/>
            <a:cxnLst/>
            <a:rect l="l" t="t" r="r" b="b"/>
            <a:pathLst>
              <a:path w="13716" h="6394268">
                <a:moveTo>
                  <a:pt x="13716" y="6380553"/>
                </a:moveTo>
                <a:lnTo>
                  <a:pt x="13716" y="13716"/>
                </a:lnTo>
                <a:lnTo>
                  <a:pt x="0" y="0"/>
                </a:lnTo>
                <a:lnTo>
                  <a:pt x="0" y="639426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 name="Rectangle 377"/>
          <p:cNvSpPr/>
          <p:nvPr/>
        </p:nvSpPr>
        <p:spPr>
          <a:xfrm rot="18900000" flipV="1">
            <a:off x="7302869" y="-776336"/>
            <a:ext cx="13717" cy="5201823"/>
          </a:xfrm>
          <a:custGeom>
            <a:avLst/>
            <a:gdLst/>
            <a:ahLst/>
            <a:cxnLst/>
            <a:rect l="l" t="t" r="r" b="b"/>
            <a:pathLst>
              <a:path w="13717" h="5201823">
                <a:moveTo>
                  <a:pt x="1" y="5201823"/>
                </a:moveTo>
                <a:lnTo>
                  <a:pt x="13717" y="5188106"/>
                </a:lnTo>
                <a:lnTo>
                  <a:pt x="13717" y="13717"/>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 name="Rectangle 378"/>
          <p:cNvSpPr/>
          <p:nvPr/>
        </p:nvSpPr>
        <p:spPr>
          <a:xfrm rot="18900000" flipV="1">
            <a:off x="7742935" y="-582310"/>
            <a:ext cx="13716" cy="4009378"/>
          </a:xfrm>
          <a:custGeom>
            <a:avLst/>
            <a:gdLst/>
            <a:ahLst/>
            <a:cxnLst/>
            <a:rect l="l" t="t" r="r" b="b"/>
            <a:pathLst>
              <a:path w="13716" h="4009378">
                <a:moveTo>
                  <a:pt x="13716" y="3995663"/>
                </a:moveTo>
                <a:lnTo>
                  <a:pt x="13716" y="13717"/>
                </a:lnTo>
                <a:lnTo>
                  <a:pt x="0" y="0"/>
                </a:lnTo>
                <a:lnTo>
                  <a:pt x="0" y="400937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 name="Rectangle 138"/>
          <p:cNvSpPr/>
          <p:nvPr/>
        </p:nvSpPr>
        <p:spPr>
          <a:xfrm rot="18900000" flipV="1">
            <a:off x="8567649" y="-252451"/>
            <a:ext cx="13715" cy="1624488"/>
          </a:xfrm>
          <a:custGeom>
            <a:avLst/>
            <a:gdLst/>
            <a:ahLst/>
            <a:cxnLst/>
            <a:rect l="l" t="t" r="r" b="b"/>
            <a:pathLst>
              <a:path w="13715" h="1624488">
                <a:moveTo>
                  <a:pt x="0" y="1624488"/>
                </a:moveTo>
                <a:lnTo>
                  <a:pt x="13715" y="1610773"/>
                </a:lnTo>
                <a:lnTo>
                  <a:pt x="13715" y="13715"/>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 name="Freeform 48"/>
          <p:cNvSpPr/>
          <p:nvPr/>
        </p:nvSpPr>
        <p:spPr>
          <a:xfrm rot="18900000" flipV="1">
            <a:off x="8989243" y="-77819"/>
            <a:ext cx="13715" cy="432040"/>
          </a:xfrm>
          <a:custGeom>
            <a:avLst/>
            <a:gdLst/>
            <a:ahLst/>
            <a:cxnLst/>
            <a:rect l="l" t="t" r="r" b="b"/>
            <a:pathLst>
              <a:path w="13715" h="432040">
                <a:moveTo>
                  <a:pt x="0" y="432040"/>
                </a:moveTo>
                <a:lnTo>
                  <a:pt x="13715" y="418325"/>
                </a:lnTo>
                <a:lnTo>
                  <a:pt x="13715" y="13715"/>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Teardrop 3"/>
          <p:cNvSpPr/>
          <p:nvPr/>
        </p:nvSpPr>
        <p:spPr>
          <a:xfrm rot="5400000" flipH="1" flipV="1">
            <a:off x="8812306" y="329061"/>
            <a:ext cx="489780" cy="173608"/>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29"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3"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8" y="173608"/>
                </a:lnTo>
                <a:lnTo>
                  <a:pt x="3810" y="173608"/>
                </a:lnTo>
                <a:cubicBezTo>
                  <a:pt x="332" y="169383"/>
                  <a:pt x="0" y="164657"/>
                  <a:pt x="0" y="159854"/>
                </a:cubicBezTo>
                <a:cubicBezTo>
                  <a:pt x="0" y="132604"/>
                  <a:pt x="10705"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1"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3"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4"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5"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6" name="Teardrop 3"/>
          <p:cNvSpPr/>
          <p:nvPr/>
        </p:nvSpPr>
        <p:spPr>
          <a:xfrm rot="5400000" flipH="1" flipV="1">
            <a:off x="8812306" y="1174559"/>
            <a:ext cx="489780" cy="173608"/>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3"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2" y="169383"/>
                  <a:pt x="0" y="164657"/>
                  <a:pt x="0" y="159854"/>
                </a:cubicBezTo>
                <a:cubicBezTo>
                  <a:pt x="0" y="132604"/>
                  <a:pt x="10705"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7"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8"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9"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2"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3"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5"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6"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7"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8"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9"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0"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1"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2"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3"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4"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5"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6"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7"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8"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9" name="Teardrop 3"/>
          <p:cNvSpPr/>
          <p:nvPr/>
        </p:nvSpPr>
        <p:spPr>
          <a:xfrm rot="5400000" flipH="1" flipV="1">
            <a:off x="8812306" y="2017156"/>
            <a:ext cx="489780" cy="173608"/>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29"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0"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1"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2"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3"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4"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5"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6"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7"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8"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9"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0"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1"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2"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3"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4"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5"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6"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7"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8"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9"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0"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1"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2" name="Teardrop 3"/>
          <p:cNvSpPr/>
          <p:nvPr/>
        </p:nvSpPr>
        <p:spPr>
          <a:xfrm rot="5400000" flipH="1" flipV="1">
            <a:off x="8812306" y="2865829"/>
            <a:ext cx="489780" cy="173608"/>
          </a:xfrm>
          <a:custGeom>
            <a:avLst/>
            <a:gdLst/>
            <a:ahLst/>
            <a:cxnLst/>
            <a:rect l="l" t="t" r="r" b="b"/>
            <a:pathLst>
              <a:path w="489780" h="173608">
                <a:moveTo>
                  <a:pt x="489780" y="159854"/>
                </a:moveTo>
                <a:lnTo>
                  <a:pt x="485976" y="173608"/>
                </a:lnTo>
                <a:lnTo>
                  <a:pt x="475132"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2"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1" y="61434"/>
                  <a:pt x="443360" y="72140"/>
                  <a:pt x="461494" y="89721"/>
                </a:cubicBezTo>
                <a:cubicBezTo>
                  <a:pt x="479075" y="107854"/>
                  <a:pt x="489780" y="132604"/>
                  <a:pt x="489780" y="15985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3"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4"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5"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6"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7"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8"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9"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0"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1"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2"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3"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4"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5"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6"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2"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 name="Teardrop 3"/>
          <p:cNvSpPr/>
          <p:nvPr/>
        </p:nvSpPr>
        <p:spPr>
          <a:xfrm rot="5400000" flipH="1" flipV="1">
            <a:off x="8812306" y="3710008"/>
            <a:ext cx="489780" cy="173608"/>
          </a:xfrm>
          <a:custGeom>
            <a:avLst/>
            <a:gdLst/>
            <a:ahLst/>
            <a:cxnLst/>
            <a:rect l="l" t="t" r="r" b="b"/>
            <a:pathLst>
              <a:path w="489780" h="173608">
                <a:moveTo>
                  <a:pt x="489780" y="159854"/>
                </a:moveTo>
                <a:lnTo>
                  <a:pt x="485976" y="173608"/>
                </a:lnTo>
                <a:lnTo>
                  <a:pt x="475132"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2"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1" y="61434"/>
                  <a:pt x="443360" y="72140"/>
                  <a:pt x="461494" y="89721"/>
                </a:cubicBezTo>
                <a:cubicBezTo>
                  <a:pt x="479075" y="107854"/>
                  <a:pt x="489780" y="132604"/>
                  <a:pt x="489780" y="15985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1"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 name="Teardrop 3"/>
          <p:cNvSpPr/>
          <p:nvPr/>
        </p:nvSpPr>
        <p:spPr>
          <a:xfrm rot="5400000" flipH="1" flipV="1">
            <a:off x="8991444" y="4419445"/>
            <a:ext cx="171406" cy="133705"/>
          </a:xfrm>
          <a:custGeom>
            <a:avLst/>
            <a:gdLst/>
            <a:ahLst/>
            <a:cxnLst/>
            <a:rect l="l" t="t" r="r" b="b"/>
            <a:pathLst>
              <a:path w="171406" h="133705">
                <a:moveTo>
                  <a:pt x="171406" y="123429"/>
                </a:moveTo>
                <a:lnTo>
                  <a:pt x="168564" y="133705"/>
                </a:lnTo>
                <a:lnTo>
                  <a:pt x="157460" y="133705"/>
                </a:lnTo>
                <a:cubicBezTo>
                  <a:pt x="159382" y="130353"/>
                  <a:pt x="159597" y="126761"/>
                  <a:pt x="159597" y="123119"/>
                </a:cubicBezTo>
                <a:cubicBezTo>
                  <a:pt x="159597" y="99209"/>
                  <a:pt x="150331" y="77462"/>
                  <a:pt x="135010" y="61451"/>
                </a:cubicBezTo>
                <a:lnTo>
                  <a:pt x="62756" y="133705"/>
                </a:lnTo>
                <a:lnTo>
                  <a:pt x="62665" y="133705"/>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 name="Oval 189"/>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 name="Oval 191"/>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 name="Oval 192"/>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 name="Oval 193"/>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 name="Oval 194"/>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 name="Oval 195"/>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 name="Oval 196"/>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 name="Oval 197"/>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 name="Oval 198"/>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 name="Oval 199"/>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1" name="Oval 200"/>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2" name="Oval 201"/>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3" name="Oval 202"/>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4" name="Oval 203"/>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5" name="Oval 204"/>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6" name="Oval 205"/>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7" name="Oval 206"/>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8" name="Oval 207"/>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9" name="Oval 208"/>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0" name="Oval 209"/>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1" name="Oval 210"/>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2"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3"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4" name="Oval 883"/>
          <p:cNvSpPr/>
          <p:nvPr/>
        </p:nvSpPr>
        <p:spPr>
          <a:xfrm>
            <a:off x="2031413" y="-10245"/>
            <a:ext cx="6910072" cy="84875"/>
          </a:xfrm>
          <a:custGeom>
            <a:avLst/>
            <a:gdLst/>
            <a:ahLst/>
            <a:cxnLst/>
            <a:rect l="l" t="t" r="r" b="b"/>
            <a:pathLst>
              <a:path w="6910072" h="84875">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5" name="Oval 214"/>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6" name="Oval 215"/>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7" name="Oval 216"/>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8" name="Oval 217"/>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9" name="Oval 218"/>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0" name="Oval 219"/>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1" name="Oval 220"/>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2" name="Oval 221"/>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3" name="Oval 222"/>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4" name="Oval 223"/>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5" name="Oval 224"/>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6" name="Oval 225"/>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7" name="Oval 226"/>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8" name="Oval 227"/>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9" name="Oval 228"/>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0" name="Oval 229"/>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1" name="Oval 230"/>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2" name="Oval 231"/>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3" name="Oval 232"/>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4" name="Oval 233"/>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5" name="Oval 234"/>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6" name="Oval 235"/>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7" name="Oval 236"/>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8" name="Oval 237"/>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9" name="Oval 238"/>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0" name="Oval 239"/>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1" name="Oval 240"/>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2" name="Oval 241"/>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3" name="Oval 242"/>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4" name="Oval 243"/>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5" name="Oval 244"/>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6" name="Oval 245"/>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7" name="Oval 246"/>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8" name="Oval 247"/>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9" name="Oval 248"/>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0" name="Oval 249"/>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1" name="Oval 250"/>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2" name="Oval 251"/>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3" name="Oval 252"/>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4" name="Oval 253"/>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5" name="Oval 254"/>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6" name="Oval 255"/>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7" name="Oval 256"/>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8" name="Oval 257"/>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9" name="Oval 258"/>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0" name="Oval 259"/>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1" name="Oval 260"/>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2" name="Oval 261"/>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3" name="Oval 262"/>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4" name="Oval 263"/>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5" name="Oval 264"/>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6" name="Oval 265"/>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7" name="Oval 266"/>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8" name="Oval 267"/>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9" name="Oval 268"/>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0" name="Oval 269"/>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1" name="Oval 270"/>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2" name="Oval 271"/>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3" name="Oval 272"/>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4" name="Oval 273"/>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5" name="Oval 274"/>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6" name="Oval 275"/>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7" name="Oval 276"/>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8" name="Oval 277"/>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9" name="Oval 278"/>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0" name="Oval 279"/>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1" name="Oval 280"/>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2" name="Oval 281"/>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3" name="Oval 282"/>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4" name="Oval 283"/>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5" name="Oval 284"/>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6" name="Oval 285"/>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7" name="Oval 286"/>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8" name="Oval 287"/>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9" name="Oval 288"/>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0" name="Oval 289"/>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1" name="Oval 290"/>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2" name="Oval 291"/>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3" name="Oval 292"/>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4" name="Oval 293"/>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5" name="Oval 294"/>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6" name="Oval 295"/>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7" name="Oval 296"/>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8" name="Oval 297"/>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9" name="Oval 1651"/>
          <p:cNvSpPr/>
          <p:nvPr/>
        </p:nvSpPr>
        <p:spPr>
          <a:xfrm>
            <a:off x="812619" y="4561319"/>
            <a:ext cx="7660836" cy="10682"/>
          </a:xfrm>
          <a:custGeom>
            <a:avLst/>
            <a:gdLst/>
            <a:ahLst/>
            <a:cxnLst/>
            <a:rect l="l" t="t" r="r" b="b"/>
            <a:pathLst>
              <a:path w="7660836" h="10682">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0" name="Oval 299"/>
          <p:cNvSpPr/>
          <p:nvPr/>
        </p:nvSpPr>
        <p:spPr>
          <a:xfrm>
            <a:off x="71204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1" name="Oval 300"/>
          <p:cNvSpPr/>
          <p:nvPr/>
        </p:nvSpPr>
        <p:spPr>
          <a:xfrm>
            <a:off x="3774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2" name="Oval 301"/>
          <p:cNvSpPr/>
          <p:nvPr/>
        </p:nvSpPr>
        <p:spPr>
          <a:xfrm>
            <a:off x="12203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3" name="Oval 302"/>
          <p:cNvSpPr/>
          <p:nvPr/>
        </p:nvSpPr>
        <p:spPr>
          <a:xfrm>
            <a:off x="20632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4" name="Oval 303"/>
          <p:cNvSpPr/>
          <p:nvPr/>
        </p:nvSpPr>
        <p:spPr>
          <a:xfrm>
            <a:off x="29060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5" name="Oval 304"/>
          <p:cNvSpPr/>
          <p:nvPr/>
        </p:nvSpPr>
        <p:spPr>
          <a:xfrm>
            <a:off x="37489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6" name="Oval 305"/>
          <p:cNvSpPr/>
          <p:nvPr/>
        </p:nvSpPr>
        <p:spPr>
          <a:xfrm>
            <a:off x="45918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7" name="Oval 306"/>
          <p:cNvSpPr/>
          <p:nvPr/>
        </p:nvSpPr>
        <p:spPr>
          <a:xfrm>
            <a:off x="54347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8" name="Oval 307"/>
          <p:cNvSpPr/>
          <p:nvPr/>
        </p:nvSpPr>
        <p:spPr>
          <a:xfrm>
            <a:off x="62776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9" name="Oval 308"/>
          <p:cNvSpPr/>
          <p:nvPr/>
        </p:nvSpPr>
        <p:spPr>
          <a:xfrm>
            <a:off x="88062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0" name="Oval 309"/>
          <p:cNvSpPr/>
          <p:nvPr/>
        </p:nvSpPr>
        <p:spPr>
          <a:xfrm>
            <a:off x="79633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1" name="Oval 310"/>
          <p:cNvSpPr/>
          <p:nvPr/>
        </p:nvSpPr>
        <p:spPr>
          <a:xfrm>
            <a:off x="71204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2" name="Oval 311"/>
          <p:cNvSpPr/>
          <p:nvPr/>
        </p:nvSpPr>
        <p:spPr>
          <a:xfrm>
            <a:off x="3774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3" name="Oval 312"/>
          <p:cNvSpPr/>
          <p:nvPr/>
        </p:nvSpPr>
        <p:spPr>
          <a:xfrm>
            <a:off x="12203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4" name="Oval 313"/>
          <p:cNvSpPr/>
          <p:nvPr/>
        </p:nvSpPr>
        <p:spPr>
          <a:xfrm>
            <a:off x="20632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5" name="Oval 314"/>
          <p:cNvSpPr/>
          <p:nvPr/>
        </p:nvSpPr>
        <p:spPr>
          <a:xfrm>
            <a:off x="29060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6" name="Oval 315"/>
          <p:cNvSpPr/>
          <p:nvPr/>
        </p:nvSpPr>
        <p:spPr>
          <a:xfrm>
            <a:off x="37489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7" name="Oval 316"/>
          <p:cNvSpPr/>
          <p:nvPr/>
        </p:nvSpPr>
        <p:spPr>
          <a:xfrm>
            <a:off x="45918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8" name="Oval 317"/>
          <p:cNvSpPr/>
          <p:nvPr/>
        </p:nvSpPr>
        <p:spPr>
          <a:xfrm>
            <a:off x="54347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9" name="Oval 318"/>
          <p:cNvSpPr/>
          <p:nvPr/>
        </p:nvSpPr>
        <p:spPr>
          <a:xfrm>
            <a:off x="62776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0" name="Oval 319"/>
          <p:cNvSpPr/>
          <p:nvPr/>
        </p:nvSpPr>
        <p:spPr>
          <a:xfrm>
            <a:off x="88062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1" name="Oval 320"/>
          <p:cNvSpPr/>
          <p:nvPr/>
        </p:nvSpPr>
        <p:spPr>
          <a:xfrm>
            <a:off x="79633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2" name="Oval 321"/>
          <p:cNvSpPr/>
          <p:nvPr/>
        </p:nvSpPr>
        <p:spPr>
          <a:xfrm>
            <a:off x="71204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3" name="Oval 322"/>
          <p:cNvSpPr/>
          <p:nvPr/>
        </p:nvSpPr>
        <p:spPr>
          <a:xfrm>
            <a:off x="3774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4" name="Oval 323"/>
          <p:cNvSpPr/>
          <p:nvPr/>
        </p:nvSpPr>
        <p:spPr>
          <a:xfrm>
            <a:off x="12203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5" name="Oval 324"/>
          <p:cNvSpPr/>
          <p:nvPr/>
        </p:nvSpPr>
        <p:spPr>
          <a:xfrm>
            <a:off x="20632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6" name="Oval 325"/>
          <p:cNvSpPr/>
          <p:nvPr/>
        </p:nvSpPr>
        <p:spPr>
          <a:xfrm>
            <a:off x="29060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7" name="Oval 326"/>
          <p:cNvSpPr/>
          <p:nvPr/>
        </p:nvSpPr>
        <p:spPr>
          <a:xfrm>
            <a:off x="37489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8" name="Oval 327"/>
          <p:cNvSpPr/>
          <p:nvPr/>
        </p:nvSpPr>
        <p:spPr>
          <a:xfrm>
            <a:off x="45918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9" name="Oval 328"/>
          <p:cNvSpPr/>
          <p:nvPr/>
        </p:nvSpPr>
        <p:spPr>
          <a:xfrm>
            <a:off x="54347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0" name="Oval 329"/>
          <p:cNvSpPr/>
          <p:nvPr/>
        </p:nvSpPr>
        <p:spPr>
          <a:xfrm>
            <a:off x="62776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1" name="Oval 330"/>
          <p:cNvSpPr/>
          <p:nvPr/>
        </p:nvSpPr>
        <p:spPr>
          <a:xfrm>
            <a:off x="88062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2" name="Oval 331"/>
          <p:cNvSpPr/>
          <p:nvPr/>
        </p:nvSpPr>
        <p:spPr>
          <a:xfrm>
            <a:off x="79633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3" name="Oval 332"/>
          <p:cNvSpPr/>
          <p:nvPr/>
        </p:nvSpPr>
        <p:spPr>
          <a:xfrm>
            <a:off x="71204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4" name="Oval 333"/>
          <p:cNvSpPr/>
          <p:nvPr/>
        </p:nvSpPr>
        <p:spPr>
          <a:xfrm>
            <a:off x="3774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5" name="Oval 334"/>
          <p:cNvSpPr/>
          <p:nvPr/>
        </p:nvSpPr>
        <p:spPr>
          <a:xfrm>
            <a:off x="12203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6" name="Oval 335"/>
          <p:cNvSpPr/>
          <p:nvPr/>
        </p:nvSpPr>
        <p:spPr>
          <a:xfrm>
            <a:off x="20632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7" name="Oval 336"/>
          <p:cNvSpPr/>
          <p:nvPr/>
        </p:nvSpPr>
        <p:spPr>
          <a:xfrm>
            <a:off x="29060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8" name="Oval 337"/>
          <p:cNvSpPr/>
          <p:nvPr/>
        </p:nvSpPr>
        <p:spPr>
          <a:xfrm>
            <a:off x="37489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9" name="Oval 338"/>
          <p:cNvSpPr/>
          <p:nvPr/>
        </p:nvSpPr>
        <p:spPr>
          <a:xfrm>
            <a:off x="45918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0" name="Oval 339"/>
          <p:cNvSpPr/>
          <p:nvPr/>
        </p:nvSpPr>
        <p:spPr>
          <a:xfrm>
            <a:off x="54347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1" name="Oval 340"/>
          <p:cNvSpPr/>
          <p:nvPr/>
        </p:nvSpPr>
        <p:spPr>
          <a:xfrm>
            <a:off x="62776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2" name="Oval 341"/>
          <p:cNvSpPr/>
          <p:nvPr/>
        </p:nvSpPr>
        <p:spPr>
          <a:xfrm>
            <a:off x="88062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3" name="Oval 342"/>
          <p:cNvSpPr/>
          <p:nvPr/>
        </p:nvSpPr>
        <p:spPr>
          <a:xfrm>
            <a:off x="79633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4" name="Oval 343"/>
          <p:cNvSpPr/>
          <p:nvPr/>
        </p:nvSpPr>
        <p:spPr>
          <a:xfrm>
            <a:off x="71204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5" name="Oval 344"/>
          <p:cNvSpPr/>
          <p:nvPr/>
        </p:nvSpPr>
        <p:spPr>
          <a:xfrm>
            <a:off x="3774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6" name="Oval 345"/>
          <p:cNvSpPr/>
          <p:nvPr/>
        </p:nvSpPr>
        <p:spPr>
          <a:xfrm>
            <a:off x="12203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7" name="Oval 346"/>
          <p:cNvSpPr/>
          <p:nvPr/>
        </p:nvSpPr>
        <p:spPr>
          <a:xfrm>
            <a:off x="20632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8" name="Oval 347"/>
          <p:cNvSpPr/>
          <p:nvPr/>
        </p:nvSpPr>
        <p:spPr>
          <a:xfrm>
            <a:off x="29060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9" name="Oval 348"/>
          <p:cNvSpPr/>
          <p:nvPr/>
        </p:nvSpPr>
        <p:spPr>
          <a:xfrm>
            <a:off x="37489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50" name="Oval 349"/>
          <p:cNvSpPr/>
          <p:nvPr/>
        </p:nvSpPr>
        <p:spPr>
          <a:xfrm>
            <a:off x="45918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51" name="Oval 350"/>
          <p:cNvSpPr/>
          <p:nvPr/>
        </p:nvSpPr>
        <p:spPr>
          <a:xfrm>
            <a:off x="54347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52" name="Oval 351"/>
          <p:cNvSpPr/>
          <p:nvPr/>
        </p:nvSpPr>
        <p:spPr>
          <a:xfrm>
            <a:off x="62776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53" name="Oval 352"/>
          <p:cNvSpPr/>
          <p:nvPr/>
        </p:nvSpPr>
        <p:spPr>
          <a:xfrm>
            <a:off x="88062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54" name="Oval 353"/>
          <p:cNvSpPr/>
          <p:nvPr/>
        </p:nvSpPr>
        <p:spPr>
          <a:xfrm>
            <a:off x="79633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C81636-DD01-4C01-8E4F-300D0A9B9855}" type="datetime1">
              <a:rPr lang="en-GB" smtClean="0"/>
              <a:t>19/02/2021</a:t>
            </a:fld>
            <a:endParaRPr lang="en-GB"/>
          </a:p>
        </p:txBody>
      </p:sp>
      <p:sp>
        <p:nvSpPr>
          <p:cNvPr id="5" name="Footer Placeholder 4"/>
          <p:cNvSpPr>
            <a:spLocks noGrp="1"/>
          </p:cNvSpPr>
          <p:nvPr>
            <p:ph type="ftr" sz="quarter" idx="11"/>
          </p:nvPr>
        </p:nvSpPr>
        <p:spPr/>
        <p:txBody>
          <a:bodyPr/>
          <a:lstStyle/>
          <a:p>
            <a:r>
              <a:rPr lang="en-GB" smtClean="0"/>
              <a:t>Bury Educational Psychology Service</a:t>
            </a:r>
            <a:endParaRPr lang="en-GB"/>
          </a:p>
        </p:txBody>
      </p:sp>
      <p:sp>
        <p:nvSpPr>
          <p:cNvPr id="6" name="Slide Number Placeholder 5"/>
          <p:cNvSpPr>
            <a:spLocks noGrp="1"/>
          </p:cNvSpPr>
          <p:nvPr>
            <p:ph type="sldNum" sz="quarter" idx="12"/>
          </p:nvPr>
        </p:nvSpPr>
        <p:spPr/>
        <p:txBody>
          <a:bodyPr/>
          <a:lstStyle/>
          <a:p>
            <a:fld id="{F51AD039-5C3A-4290-ACF0-0388EDBE8CEA}" type="slidenum">
              <a:rPr lang="en-GB" smtClean="0"/>
              <a:pPr/>
              <a:t>‹#›</a:t>
            </a:fld>
            <a:endParaRPr lang="en-GB"/>
          </a:p>
        </p:txBody>
      </p:sp>
      <p:cxnSp>
        <p:nvCxnSpPr>
          <p:cNvPr id="8" name="Straight Connector 7"/>
          <p:cNvCxnSpPr/>
          <p:nvPr/>
        </p:nvCxnSpPr>
        <p:spPr>
          <a:xfrm flipV="1">
            <a:off x="6290132" y="5264106"/>
            <a:ext cx="0" cy="914400"/>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2596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7B2D362-7241-4863-AC4D-200560ABD20F}" type="datetime1">
              <a:rPr lang="en-GB" smtClean="0"/>
              <a:t>19/02/2021</a:t>
            </a:fld>
            <a:endParaRPr lang="en-GB"/>
          </a:p>
        </p:txBody>
      </p:sp>
      <p:sp>
        <p:nvSpPr>
          <p:cNvPr id="6" name="Footer Placeholder 5"/>
          <p:cNvSpPr>
            <a:spLocks noGrp="1"/>
          </p:cNvSpPr>
          <p:nvPr>
            <p:ph type="ftr" sz="quarter" idx="11"/>
          </p:nvPr>
        </p:nvSpPr>
        <p:spPr/>
        <p:txBody>
          <a:bodyPr/>
          <a:lstStyle/>
          <a:p>
            <a:r>
              <a:rPr lang="en-GB" smtClean="0"/>
              <a:t>Bury Educational Psychology Service</a:t>
            </a:r>
            <a:endParaRPr lang="en-GB"/>
          </a:p>
        </p:txBody>
      </p:sp>
      <p:sp>
        <p:nvSpPr>
          <p:cNvPr id="7" name="Slide Number Placeholder 6"/>
          <p:cNvSpPr>
            <a:spLocks noGrp="1"/>
          </p:cNvSpPr>
          <p:nvPr>
            <p:ph type="sldNum" sz="quarter" idx="12"/>
          </p:nvPr>
        </p:nvSpPr>
        <p:spPr/>
        <p:txBody>
          <a:bodyPr/>
          <a:lstStyle/>
          <a:p>
            <a:fld id="{F51AD039-5C3A-4290-ACF0-0388EDBE8CEA}" type="slidenum">
              <a:rPr lang="en-GB" smtClean="0"/>
              <a:pPr/>
              <a:t>‹#›</a:t>
            </a:fld>
            <a:endParaRPr lang="en-GB"/>
          </a:p>
        </p:txBody>
      </p:sp>
    </p:spTree>
    <p:extLst>
      <p:ext uri="{BB962C8B-B14F-4D97-AF65-F5344CB8AC3E}">
        <p14:creationId xmlns:p14="http://schemas.microsoft.com/office/powerpoint/2010/main" val="2383515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3"/>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3"/>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F9B5FBB-6E6D-49C3-86FC-152CB0DC7803}" type="datetime1">
              <a:rPr lang="en-GB" smtClean="0"/>
              <a:t>19/02/2021</a:t>
            </a:fld>
            <a:endParaRPr lang="en-GB"/>
          </a:p>
        </p:txBody>
      </p:sp>
      <p:sp>
        <p:nvSpPr>
          <p:cNvPr id="8" name="Footer Placeholder 7"/>
          <p:cNvSpPr>
            <a:spLocks noGrp="1"/>
          </p:cNvSpPr>
          <p:nvPr>
            <p:ph type="ftr" sz="quarter" idx="11"/>
          </p:nvPr>
        </p:nvSpPr>
        <p:spPr/>
        <p:txBody>
          <a:bodyPr/>
          <a:lstStyle/>
          <a:p>
            <a:r>
              <a:rPr lang="en-GB" smtClean="0"/>
              <a:t>Bury Educational Psychology Service</a:t>
            </a:r>
            <a:endParaRPr lang="en-GB"/>
          </a:p>
        </p:txBody>
      </p:sp>
      <p:sp>
        <p:nvSpPr>
          <p:cNvPr id="9" name="Slide Number Placeholder 8"/>
          <p:cNvSpPr>
            <a:spLocks noGrp="1"/>
          </p:cNvSpPr>
          <p:nvPr>
            <p:ph type="sldNum" sz="quarter" idx="12"/>
          </p:nvPr>
        </p:nvSpPr>
        <p:spPr/>
        <p:txBody>
          <a:bodyPr/>
          <a:lstStyle/>
          <a:p>
            <a:fld id="{F51AD039-5C3A-4290-ACF0-0388EDBE8CEA}" type="slidenum">
              <a:rPr lang="en-GB" smtClean="0"/>
              <a:pPr/>
              <a:t>‹#›</a:t>
            </a:fld>
            <a:endParaRPr lang="en-GB"/>
          </a:p>
        </p:txBody>
      </p:sp>
    </p:spTree>
    <p:extLst>
      <p:ext uri="{BB962C8B-B14F-4D97-AF65-F5344CB8AC3E}">
        <p14:creationId xmlns:p14="http://schemas.microsoft.com/office/powerpoint/2010/main" val="593489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99F1632-0A8C-41AE-A950-FC7E00FCCCFA}" type="datetime1">
              <a:rPr lang="en-GB" smtClean="0"/>
              <a:t>19/02/2021</a:t>
            </a:fld>
            <a:endParaRPr lang="en-GB"/>
          </a:p>
        </p:txBody>
      </p:sp>
      <p:sp>
        <p:nvSpPr>
          <p:cNvPr id="4" name="Footer Placeholder 3"/>
          <p:cNvSpPr>
            <a:spLocks noGrp="1"/>
          </p:cNvSpPr>
          <p:nvPr>
            <p:ph type="ftr" sz="quarter" idx="11"/>
          </p:nvPr>
        </p:nvSpPr>
        <p:spPr/>
        <p:txBody>
          <a:bodyPr/>
          <a:lstStyle/>
          <a:p>
            <a:r>
              <a:rPr lang="en-GB" smtClean="0"/>
              <a:t>Bury Educational Psychology Service</a:t>
            </a:r>
            <a:endParaRPr lang="en-GB"/>
          </a:p>
        </p:txBody>
      </p:sp>
      <p:sp>
        <p:nvSpPr>
          <p:cNvPr id="5" name="Slide Number Placeholder 4"/>
          <p:cNvSpPr>
            <a:spLocks noGrp="1"/>
          </p:cNvSpPr>
          <p:nvPr>
            <p:ph type="sldNum" sz="quarter" idx="12"/>
          </p:nvPr>
        </p:nvSpPr>
        <p:spPr/>
        <p:txBody>
          <a:bodyPr/>
          <a:lstStyle/>
          <a:p>
            <a:fld id="{F51AD039-5C3A-4290-ACF0-0388EDBE8CEA}" type="slidenum">
              <a:rPr lang="en-GB" smtClean="0"/>
              <a:pPr/>
              <a:t>‹#›</a:t>
            </a:fld>
            <a:endParaRPr lang="en-GB"/>
          </a:p>
        </p:txBody>
      </p:sp>
    </p:spTree>
    <p:extLst>
      <p:ext uri="{BB962C8B-B14F-4D97-AF65-F5344CB8AC3E}">
        <p14:creationId xmlns:p14="http://schemas.microsoft.com/office/powerpoint/2010/main" val="3963473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61DA72-9DAF-45B3-A932-0C22C4B5C570}" type="datetime1">
              <a:rPr lang="en-GB" smtClean="0"/>
              <a:t>19/02/2021</a:t>
            </a:fld>
            <a:endParaRPr lang="en-GB"/>
          </a:p>
        </p:txBody>
      </p:sp>
      <p:sp>
        <p:nvSpPr>
          <p:cNvPr id="3" name="Footer Placeholder 2"/>
          <p:cNvSpPr>
            <a:spLocks noGrp="1"/>
          </p:cNvSpPr>
          <p:nvPr>
            <p:ph type="ftr" sz="quarter" idx="11"/>
          </p:nvPr>
        </p:nvSpPr>
        <p:spPr/>
        <p:txBody>
          <a:bodyPr/>
          <a:lstStyle/>
          <a:p>
            <a:r>
              <a:rPr lang="en-GB" smtClean="0"/>
              <a:t>Bury Educational Psychology Service</a:t>
            </a:r>
            <a:endParaRPr lang="en-GB"/>
          </a:p>
        </p:txBody>
      </p:sp>
      <p:sp>
        <p:nvSpPr>
          <p:cNvPr id="4" name="Slide Number Placeholder 3"/>
          <p:cNvSpPr>
            <a:spLocks noGrp="1"/>
          </p:cNvSpPr>
          <p:nvPr>
            <p:ph type="sldNum" sz="quarter" idx="12"/>
          </p:nvPr>
        </p:nvSpPr>
        <p:spPr/>
        <p:txBody>
          <a:bodyPr/>
          <a:lstStyle/>
          <a:p>
            <a:fld id="{F51AD039-5C3A-4290-ACF0-0388EDBE8CEA}" type="slidenum">
              <a:rPr lang="en-GB" smtClean="0"/>
              <a:pPr/>
              <a:t>‹#›</a:t>
            </a:fld>
            <a:endParaRPr lang="en-GB"/>
          </a:p>
        </p:txBody>
      </p:sp>
    </p:spTree>
    <p:extLst>
      <p:ext uri="{BB962C8B-B14F-4D97-AF65-F5344CB8AC3E}">
        <p14:creationId xmlns:p14="http://schemas.microsoft.com/office/powerpoint/2010/main" val="104163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01FB80-9FA2-4BA3-A3CC-2D2216D098A8}" type="datetime1">
              <a:rPr lang="en-GB" smtClean="0"/>
              <a:t>19/02/2021</a:t>
            </a:fld>
            <a:endParaRPr lang="en-GB"/>
          </a:p>
        </p:txBody>
      </p:sp>
      <p:sp>
        <p:nvSpPr>
          <p:cNvPr id="6" name="Footer Placeholder 5"/>
          <p:cNvSpPr>
            <a:spLocks noGrp="1"/>
          </p:cNvSpPr>
          <p:nvPr>
            <p:ph type="ftr" sz="quarter" idx="11"/>
          </p:nvPr>
        </p:nvSpPr>
        <p:spPr/>
        <p:txBody>
          <a:bodyPr/>
          <a:lstStyle/>
          <a:p>
            <a:r>
              <a:rPr lang="en-GB" smtClean="0"/>
              <a:t>Bury Educational Psychology Service</a:t>
            </a:r>
            <a:endParaRPr lang="en-GB"/>
          </a:p>
        </p:txBody>
      </p:sp>
      <p:sp>
        <p:nvSpPr>
          <p:cNvPr id="7" name="Slide Number Placeholder 6"/>
          <p:cNvSpPr>
            <a:spLocks noGrp="1"/>
          </p:cNvSpPr>
          <p:nvPr>
            <p:ph type="sldNum" sz="quarter" idx="12"/>
          </p:nvPr>
        </p:nvSpPr>
        <p:spPr/>
        <p:txBody>
          <a:bodyPr/>
          <a:lstStyle/>
          <a:p>
            <a:fld id="{F51AD039-5C3A-4290-ACF0-0388EDBE8CEA}" type="slidenum">
              <a:rPr lang="en-GB" smtClean="0"/>
              <a:pPr/>
              <a:t>‹#›</a:t>
            </a:fld>
            <a:endParaRPr lang="en-GB"/>
          </a:p>
        </p:txBody>
      </p:sp>
    </p:spTree>
    <p:extLst>
      <p:ext uri="{BB962C8B-B14F-4D97-AF65-F5344CB8AC3E}">
        <p14:creationId xmlns:p14="http://schemas.microsoft.com/office/powerpoint/2010/main" val="1792395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3">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D90CC1-1B51-42CF-850F-532E698D8083}" type="datetime1">
              <a:rPr lang="en-GB" smtClean="0"/>
              <a:t>19/02/2021</a:t>
            </a:fld>
            <a:endParaRPr lang="en-GB"/>
          </a:p>
        </p:txBody>
      </p:sp>
      <p:sp>
        <p:nvSpPr>
          <p:cNvPr id="6" name="Footer Placeholder 5"/>
          <p:cNvSpPr>
            <a:spLocks noGrp="1"/>
          </p:cNvSpPr>
          <p:nvPr>
            <p:ph type="ftr" sz="quarter" idx="11"/>
          </p:nvPr>
        </p:nvSpPr>
        <p:spPr/>
        <p:txBody>
          <a:bodyPr/>
          <a:lstStyle/>
          <a:p>
            <a:r>
              <a:rPr lang="en-GB" smtClean="0"/>
              <a:t>Bury Educational Psychology Service</a:t>
            </a:r>
            <a:endParaRPr lang="en-GB"/>
          </a:p>
        </p:txBody>
      </p:sp>
      <p:sp>
        <p:nvSpPr>
          <p:cNvPr id="7" name="Slide Number Placeholder 6"/>
          <p:cNvSpPr>
            <a:spLocks noGrp="1"/>
          </p:cNvSpPr>
          <p:nvPr>
            <p:ph type="sldNum" sz="quarter" idx="12"/>
          </p:nvPr>
        </p:nvSpPr>
        <p:spPr/>
        <p:txBody>
          <a:bodyPr/>
          <a:lstStyle/>
          <a:p>
            <a:fld id="{F51AD039-5C3A-4290-ACF0-0388EDBE8CEA}" type="slidenum">
              <a:rPr lang="en-GB" smtClean="0"/>
              <a:pPr/>
              <a:t>‹#›</a:t>
            </a:fld>
            <a:endParaRPr lang="en-GB"/>
          </a:p>
        </p:txBody>
      </p:sp>
      <p:cxnSp>
        <p:nvCxnSpPr>
          <p:cNvPr id="9" name="Straight Connector 8"/>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3042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4"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6"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4955A41-99E4-4254-8B31-37FD361E6F51}" type="datetime1">
              <a:rPr lang="en-GB" smtClean="0"/>
              <a:t>19/02/2021</a:t>
            </a:fld>
            <a:endParaRPr lang="en-GB"/>
          </a:p>
        </p:txBody>
      </p:sp>
      <p:sp>
        <p:nvSpPr>
          <p:cNvPr id="5" name="Footer Placeholder 4"/>
          <p:cNvSpPr>
            <a:spLocks noGrp="1"/>
          </p:cNvSpPr>
          <p:nvPr>
            <p:ph type="ftr" sz="quarter" idx="3"/>
          </p:nvPr>
        </p:nvSpPr>
        <p:spPr>
          <a:xfrm>
            <a:off x="3632199"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r>
              <a:rPr lang="en-GB" smtClean="0"/>
              <a:t>Bury Educational Psychology Service</a:t>
            </a:r>
            <a:endParaRPr lang="en-GB"/>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51AD039-5C3A-4290-ACF0-0388EDBE8CEA}" type="slidenum">
              <a:rPr lang="en-GB" smtClean="0"/>
              <a:pPr/>
              <a:t>‹#›</a:t>
            </a:fld>
            <a:endParaRPr lang="en-GB"/>
          </a:p>
        </p:txBody>
      </p:sp>
      <p:cxnSp>
        <p:nvCxnSpPr>
          <p:cNvPr id="7" name="Straight Connector 6"/>
          <p:cNvCxnSpPr/>
          <p:nvPr/>
        </p:nvCxnSpPr>
        <p:spPr>
          <a:xfrm flipV="1">
            <a:off x="571500" y="826324"/>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053109"/>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hf sldNum="0" hdr="0" dt="0"/>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692696"/>
            <a:ext cx="7461884" cy="844004"/>
          </a:xfrm>
        </p:spPr>
        <p:txBody>
          <a:bodyPr>
            <a:noAutofit/>
          </a:bodyPr>
          <a:lstStyle/>
          <a:p>
            <a:r>
              <a:rPr lang="en-GB" sz="5400" b="1" dirty="0"/>
              <a:t>Mindfulness in the Early Years</a:t>
            </a:r>
          </a:p>
        </p:txBody>
      </p:sp>
      <p:pic>
        <p:nvPicPr>
          <p:cNvPr id="1027" name="Picture 3" descr="C:\Users\mewxksha\AppData\Local\Microsoft\Windows\Temporary Internet Files\Content.IE5\2LY150Q4\Mindfulness[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27784" y="1844824"/>
            <a:ext cx="3694984" cy="2376264"/>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Bury_Council_Logo_NE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280" y="5805264"/>
            <a:ext cx="1703590" cy="679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66766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Listening for the bell</a:t>
            </a:r>
          </a:p>
        </p:txBody>
      </p:sp>
      <p:sp>
        <p:nvSpPr>
          <p:cNvPr id="2" name="Content Placeholder 1"/>
          <p:cNvSpPr>
            <a:spLocks noGrp="1"/>
          </p:cNvSpPr>
          <p:nvPr>
            <p:ph idx="1"/>
          </p:nvPr>
        </p:nvSpPr>
        <p:spPr>
          <a:xfrm>
            <a:off x="867832" y="1820289"/>
            <a:ext cx="7408333" cy="2841765"/>
          </a:xfrm>
        </p:spPr>
        <p:txBody>
          <a:bodyPr/>
          <a:lstStyle/>
          <a:p>
            <a:r>
              <a:rPr lang="en-GB" dirty="0"/>
              <a:t>As well as noticing what is happening on the inside, we can pay attention to what is happening around us through the help of the bell. </a:t>
            </a:r>
          </a:p>
          <a:p>
            <a:r>
              <a:rPr lang="en-GB" dirty="0"/>
              <a:t>To start with, you may wish to hit the singing bowl and invite the children to raise their hands when they can no longer hear it. Afterwards, encourage the children to take some nice deep breaths and relax.</a:t>
            </a:r>
          </a:p>
        </p:txBody>
      </p:sp>
      <p:pic>
        <p:nvPicPr>
          <p:cNvPr id="4" name="Picture 3" descr="Embodied Being: The Yoga of Sound"/>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43808" y="4077072"/>
            <a:ext cx="2819152" cy="2114364"/>
          </a:xfrm>
          <a:prstGeom prst="rect">
            <a:avLst/>
          </a:prstGeom>
        </p:spPr>
      </p:pic>
      <p:pic>
        <p:nvPicPr>
          <p:cNvPr id="5" name="Picture 2" descr="Bury_Council_Logo_NE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280" y="5805264"/>
            <a:ext cx="1703590" cy="679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536776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Breath Inquiry</a:t>
            </a:r>
          </a:p>
        </p:txBody>
      </p:sp>
      <p:sp>
        <p:nvSpPr>
          <p:cNvPr id="2" name="Content Placeholder 1"/>
          <p:cNvSpPr>
            <a:spLocks noGrp="1"/>
          </p:cNvSpPr>
          <p:nvPr>
            <p:ph idx="1"/>
          </p:nvPr>
        </p:nvSpPr>
        <p:spPr>
          <a:xfrm>
            <a:off x="872067" y="2060848"/>
            <a:ext cx="7408333" cy="4065315"/>
          </a:xfrm>
        </p:spPr>
        <p:txBody>
          <a:bodyPr/>
          <a:lstStyle/>
          <a:p>
            <a:r>
              <a:rPr lang="en-GB" dirty="0"/>
              <a:t>During these activities you can lower the lights and play some gentle music.</a:t>
            </a:r>
          </a:p>
          <a:p>
            <a:r>
              <a:rPr lang="en-GB" dirty="0"/>
              <a:t>You may wish to leave a minute for reflections e.g. ‘how do you feel when you just pay attention to your breathing?’</a:t>
            </a:r>
          </a:p>
          <a:p>
            <a:r>
              <a:rPr lang="en-GB" dirty="0"/>
              <a:t>You may wish to explain when you use breathing exercises and why e.g. “Breathing exercises can help you to calm down when you are upset or nervous, and can help you to focus </a:t>
            </a:r>
            <a:r>
              <a:rPr lang="en-GB" dirty="0" smtClean="0"/>
              <a:t>better”.</a:t>
            </a:r>
            <a:endParaRPr lang="en-GB" dirty="0"/>
          </a:p>
        </p:txBody>
      </p:sp>
      <p:pic>
        <p:nvPicPr>
          <p:cNvPr id="4" name="Picture 2" descr="Bury_Council_Logo_NE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5805264"/>
            <a:ext cx="1703590" cy="679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15093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dirty="0"/>
              <a:t>Guided Imagery</a:t>
            </a:r>
          </a:p>
        </p:txBody>
      </p:sp>
      <p:sp>
        <p:nvSpPr>
          <p:cNvPr id="2" name="Content Placeholder 1"/>
          <p:cNvSpPr>
            <a:spLocks noGrp="1"/>
          </p:cNvSpPr>
          <p:nvPr>
            <p:ph idx="1"/>
          </p:nvPr>
        </p:nvSpPr>
        <p:spPr/>
        <p:txBody>
          <a:bodyPr/>
          <a:lstStyle/>
          <a:p>
            <a:pPr>
              <a:buFont typeface="Wingdings" panose="05000000000000000000" pitchFamily="2" charset="2"/>
              <a:buChar char="§"/>
            </a:pPr>
            <a:r>
              <a:rPr lang="en-GB" dirty="0" smtClean="0"/>
              <a:t>YouTube</a:t>
            </a:r>
            <a:endParaRPr lang="en-GB" dirty="0" smtClean="0"/>
          </a:p>
          <a:p>
            <a:pPr>
              <a:buFont typeface="Wingdings" panose="05000000000000000000" pitchFamily="2" charset="2"/>
              <a:buChar char="§"/>
            </a:pPr>
            <a:r>
              <a:rPr lang="en-GB" dirty="0" smtClean="0"/>
              <a:t> ‘Enchanted Meditations for kids’ by Christine Kerr</a:t>
            </a:r>
          </a:p>
          <a:p>
            <a:pPr lvl="1"/>
            <a:endParaRPr lang="en-GB" b="1" dirty="0" smtClean="0"/>
          </a:p>
        </p:txBody>
      </p:sp>
      <p:pic>
        <p:nvPicPr>
          <p:cNvPr id="4" name="Picture 2" descr="Bury_Council_Logo_NE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5805264"/>
            <a:ext cx="1703590" cy="679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54977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Tips for writing guided imagery</a:t>
            </a:r>
          </a:p>
        </p:txBody>
      </p:sp>
      <p:sp>
        <p:nvSpPr>
          <p:cNvPr id="2" name="Content Placeholder 1"/>
          <p:cNvSpPr>
            <a:spLocks noGrp="1"/>
          </p:cNvSpPr>
          <p:nvPr>
            <p:ph idx="1"/>
          </p:nvPr>
        </p:nvSpPr>
        <p:spPr>
          <a:xfrm>
            <a:off x="872067" y="1340768"/>
            <a:ext cx="8092421" cy="5328592"/>
          </a:xfrm>
        </p:spPr>
        <p:txBody>
          <a:bodyPr>
            <a:normAutofit fontScale="25000" lnSpcReduction="20000"/>
          </a:bodyPr>
          <a:lstStyle/>
          <a:p>
            <a:pPr>
              <a:buFontTx/>
              <a:buNone/>
            </a:pPr>
            <a:endParaRPr lang="en-US" altLang="en-US" sz="8800" b="1" dirty="0"/>
          </a:p>
          <a:p>
            <a:pPr>
              <a:buFontTx/>
              <a:buNone/>
            </a:pPr>
            <a:r>
              <a:rPr lang="en-US" altLang="en-US" sz="11200" b="1" dirty="0"/>
              <a:t>Writing your own </a:t>
            </a:r>
            <a:r>
              <a:rPr lang="en-US" altLang="en-US" sz="11200" b="1" dirty="0" smtClean="0"/>
              <a:t>scripts</a:t>
            </a:r>
            <a:endParaRPr lang="en-GB" altLang="en-US" sz="8800" b="1" dirty="0"/>
          </a:p>
          <a:p>
            <a:pPr>
              <a:buFontTx/>
              <a:buNone/>
            </a:pPr>
            <a:r>
              <a:rPr lang="en-GB" altLang="en-US" sz="9600" b="1" dirty="0"/>
              <a:t>Structure:</a:t>
            </a:r>
            <a:endParaRPr lang="en-GB" altLang="en-US" sz="9600" dirty="0"/>
          </a:p>
          <a:p>
            <a:r>
              <a:rPr lang="en-GB" altLang="en-US" sz="9600" b="1" dirty="0"/>
              <a:t>Getting comfortable</a:t>
            </a:r>
            <a:endParaRPr lang="en-GB" altLang="en-US" sz="9600" dirty="0"/>
          </a:p>
          <a:p>
            <a:r>
              <a:rPr lang="en-GB" altLang="en-US" sz="9600" b="1" dirty="0"/>
              <a:t>Start with a general relaxation</a:t>
            </a:r>
            <a:r>
              <a:rPr lang="en-GB" altLang="en-US" sz="9600" dirty="0"/>
              <a:t> (</a:t>
            </a:r>
            <a:r>
              <a:rPr lang="en-GB" altLang="en-US" sz="9600" dirty="0" smtClean="0"/>
              <a:t>visualisations </a:t>
            </a:r>
            <a:r>
              <a:rPr lang="en-GB" altLang="en-US" sz="9600" dirty="0"/>
              <a:t>and/or breathing exercises)</a:t>
            </a:r>
          </a:p>
          <a:p>
            <a:r>
              <a:rPr lang="en-GB" altLang="en-US" sz="9600" b="1" dirty="0"/>
              <a:t>Using the countdown technique</a:t>
            </a:r>
            <a:r>
              <a:rPr lang="en-GB" altLang="en-US" sz="9600" dirty="0"/>
              <a:t> (slowly counting down from 5 to 1) </a:t>
            </a:r>
          </a:p>
          <a:p>
            <a:r>
              <a:rPr lang="en-GB" altLang="en-US" sz="9600" b="1" dirty="0"/>
              <a:t>The Journey (</a:t>
            </a:r>
            <a:r>
              <a:rPr lang="en-GB" altLang="en-US" sz="9600" dirty="0"/>
              <a:t>describing the environment that you wish the listener to experience. As you do so, attempt to involve the listener’s senses. Describe what can be seen, smelled, heard and touched. The more the listener can connect their senses to the environment you describe, the more deeply they will become immersed in the journey). </a:t>
            </a:r>
          </a:p>
          <a:p>
            <a:r>
              <a:rPr lang="en-GB" altLang="en-US" sz="9600" b="1" dirty="0"/>
              <a:t>The Return</a:t>
            </a:r>
            <a:endParaRPr lang="en-GB" altLang="en-US" sz="9600" dirty="0"/>
          </a:p>
          <a:p>
            <a:endParaRPr lang="en-GB" dirty="0"/>
          </a:p>
        </p:txBody>
      </p:sp>
      <p:pic>
        <p:nvPicPr>
          <p:cNvPr id="4" name="Picture 2" descr="Bury_Council_Logo_NE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5805264"/>
            <a:ext cx="1703590" cy="679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7736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Tips for </a:t>
            </a:r>
            <a:r>
              <a:rPr lang="en-GB" dirty="0" smtClean="0"/>
              <a:t>reading </a:t>
            </a:r>
            <a:r>
              <a:rPr lang="en-GB" dirty="0"/>
              <a:t>guided imagery</a:t>
            </a:r>
          </a:p>
        </p:txBody>
      </p:sp>
      <p:sp>
        <p:nvSpPr>
          <p:cNvPr id="2" name="Content Placeholder 1"/>
          <p:cNvSpPr>
            <a:spLocks noGrp="1"/>
          </p:cNvSpPr>
          <p:nvPr>
            <p:ph idx="1"/>
          </p:nvPr>
        </p:nvSpPr>
        <p:spPr>
          <a:xfrm>
            <a:off x="872067" y="2132856"/>
            <a:ext cx="8092421" cy="4536504"/>
          </a:xfrm>
        </p:spPr>
        <p:txBody>
          <a:bodyPr>
            <a:normAutofit/>
          </a:bodyPr>
          <a:lstStyle/>
          <a:p>
            <a:pPr>
              <a:buFontTx/>
              <a:buNone/>
            </a:pPr>
            <a:r>
              <a:rPr lang="en-US" altLang="en-US" sz="2800" b="1" dirty="0" smtClean="0"/>
              <a:t>Reading </a:t>
            </a:r>
            <a:r>
              <a:rPr lang="en-US" altLang="en-US" sz="2800" b="1" dirty="0"/>
              <a:t>your </a:t>
            </a:r>
            <a:r>
              <a:rPr lang="en-US" altLang="en-US" sz="2800" b="1" dirty="0" smtClean="0"/>
              <a:t>scripts</a:t>
            </a:r>
          </a:p>
          <a:p>
            <a:pPr>
              <a:buFontTx/>
              <a:buNone/>
            </a:pPr>
            <a:endParaRPr lang="en-GB" altLang="en-US" sz="2800" b="1" dirty="0"/>
          </a:p>
          <a:p>
            <a:pPr lvl="0"/>
            <a:r>
              <a:rPr lang="en-US" sz="2200" dirty="0" smtClean="0"/>
              <a:t>Be Relaxed To Help Relax</a:t>
            </a:r>
            <a:endParaRPr lang="en-GB" sz="2200" dirty="0" smtClean="0"/>
          </a:p>
          <a:p>
            <a:pPr lvl="0"/>
            <a:r>
              <a:rPr lang="en-US" sz="2200" dirty="0" smtClean="0"/>
              <a:t>Set the Stage</a:t>
            </a:r>
            <a:endParaRPr lang="en-GB" sz="2200" dirty="0" smtClean="0"/>
          </a:p>
          <a:p>
            <a:pPr lvl="0"/>
            <a:r>
              <a:rPr lang="en-US" sz="2200" dirty="0" smtClean="0"/>
              <a:t>Mind the Volume</a:t>
            </a:r>
            <a:endParaRPr lang="en-GB" sz="2200" dirty="0" smtClean="0"/>
          </a:p>
          <a:p>
            <a:pPr lvl="0"/>
            <a:r>
              <a:rPr lang="en-US" sz="2200" dirty="0" smtClean="0"/>
              <a:t>Set the Pace </a:t>
            </a:r>
            <a:endParaRPr lang="en-GB" sz="2200" dirty="0" smtClean="0"/>
          </a:p>
          <a:p>
            <a:pPr lvl="0"/>
            <a:r>
              <a:rPr lang="en-US" sz="2200" dirty="0" smtClean="0"/>
              <a:t>Sense Your Child’s Response </a:t>
            </a:r>
            <a:endParaRPr lang="en-GB" sz="2200" dirty="0"/>
          </a:p>
        </p:txBody>
      </p:sp>
      <p:pic>
        <p:nvPicPr>
          <p:cNvPr id="4" name="Picture 2" descr="Bury_Council_Logo_NE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280" y="5805264"/>
            <a:ext cx="1703590" cy="679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7736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Action planning</a:t>
            </a:r>
          </a:p>
        </p:txBody>
      </p:sp>
      <p:sp>
        <p:nvSpPr>
          <p:cNvPr id="2" name="Content Placeholder 1"/>
          <p:cNvSpPr>
            <a:spLocks noGrp="1"/>
          </p:cNvSpPr>
          <p:nvPr>
            <p:ph idx="1"/>
          </p:nvPr>
        </p:nvSpPr>
        <p:spPr/>
        <p:txBody>
          <a:bodyPr/>
          <a:lstStyle/>
          <a:p>
            <a:r>
              <a:rPr lang="en-GB" dirty="0" smtClean="0"/>
              <a:t>What are you going to do next?</a:t>
            </a:r>
          </a:p>
          <a:p>
            <a:endParaRPr lang="en-GB" dirty="0"/>
          </a:p>
          <a:p>
            <a:r>
              <a:rPr lang="en-GB" dirty="0" smtClean="0"/>
              <a:t>Have a go…</a:t>
            </a:r>
          </a:p>
          <a:p>
            <a:endParaRPr lang="en-GB" dirty="0" smtClean="0"/>
          </a:p>
          <a:p>
            <a:endParaRPr lang="en-GB" dirty="0"/>
          </a:p>
        </p:txBody>
      </p:sp>
      <p:pic>
        <p:nvPicPr>
          <p:cNvPr id="4" name="Picture 2" descr="Bury_Council_Logo_NE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280" y="5805264"/>
            <a:ext cx="1703590" cy="679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99559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What is on your mind?</a:t>
            </a:r>
          </a:p>
        </p:txBody>
      </p:sp>
      <p:sp>
        <p:nvSpPr>
          <p:cNvPr id="2" name="Content Placeholder 1"/>
          <p:cNvSpPr>
            <a:spLocks noGrp="1"/>
          </p:cNvSpPr>
          <p:nvPr>
            <p:ph idx="1"/>
          </p:nvPr>
        </p:nvSpPr>
        <p:spPr>
          <a:xfrm>
            <a:off x="899592" y="2852936"/>
            <a:ext cx="7408333" cy="2913773"/>
          </a:xfrm>
        </p:spPr>
        <p:txBody>
          <a:bodyPr>
            <a:normAutofit/>
          </a:bodyPr>
          <a:lstStyle/>
          <a:p>
            <a:pPr marL="0" indent="0" algn="ctr">
              <a:buNone/>
            </a:pPr>
            <a:r>
              <a:rPr lang="en-GB" sz="3200" dirty="0"/>
              <a:t>Think of something that is on your mind; write it down; screw it up/ rip it up and throw it away and relax and enjoy the session</a:t>
            </a:r>
          </a:p>
        </p:txBody>
      </p:sp>
      <p:pic>
        <p:nvPicPr>
          <p:cNvPr id="4" name="Picture 2" descr="Bury_Council_Logo_NE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5805264"/>
            <a:ext cx="1703590" cy="679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90878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Aims</a:t>
            </a:r>
          </a:p>
        </p:txBody>
      </p:sp>
      <p:sp>
        <p:nvSpPr>
          <p:cNvPr id="2" name="Content Placeholder 1"/>
          <p:cNvSpPr>
            <a:spLocks noGrp="1"/>
          </p:cNvSpPr>
          <p:nvPr>
            <p:ph idx="1"/>
          </p:nvPr>
        </p:nvSpPr>
        <p:spPr/>
        <p:txBody>
          <a:bodyPr/>
          <a:lstStyle/>
          <a:p>
            <a:r>
              <a:rPr lang="en-GB" dirty="0"/>
              <a:t>To understand the notion of what mindfulness is.</a:t>
            </a:r>
          </a:p>
          <a:p>
            <a:r>
              <a:rPr lang="en-GB" dirty="0"/>
              <a:t>To understand the benefits of using mindfulness for young children.</a:t>
            </a:r>
          </a:p>
          <a:p>
            <a:r>
              <a:rPr lang="en-GB" dirty="0"/>
              <a:t>To practice some mindfulness techniques for young children.</a:t>
            </a:r>
          </a:p>
          <a:p>
            <a:r>
              <a:rPr lang="en-GB" dirty="0"/>
              <a:t>To identify and discuss how mindfulness can be used in the Early Years</a:t>
            </a:r>
            <a:r>
              <a:rPr lang="en-GB" dirty="0" smtClean="0"/>
              <a:t>.</a:t>
            </a:r>
            <a:endParaRPr lang="en-GB" dirty="0"/>
          </a:p>
        </p:txBody>
      </p:sp>
      <p:pic>
        <p:nvPicPr>
          <p:cNvPr id="4" name="Picture 2" descr="Bury_Council_Logo_NE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5805264"/>
            <a:ext cx="1703590" cy="679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24412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Group Agreement</a:t>
            </a:r>
          </a:p>
        </p:txBody>
      </p:sp>
      <p:sp>
        <p:nvSpPr>
          <p:cNvPr id="2" name="Content Placeholder 1"/>
          <p:cNvSpPr>
            <a:spLocks noGrp="1"/>
          </p:cNvSpPr>
          <p:nvPr>
            <p:ph idx="1"/>
          </p:nvPr>
        </p:nvSpPr>
        <p:spPr/>
        <p:txBody>
          <a:bodyPr>
            <a:normAutofit/>
          </a:bodyPr>
          <a:lstStyle/>
          <a:p>
            <a:r>
              <a:rPr lang="en-GB" dirty="0"/>
              <a:t>Respect each other</a:t>
            </a:r>
          </a:p>
          <a:p>
            <a:r>
              <a:rPr lang="en-GB" dirty="0"/>
              <a:t>Trust/ Confidentiality</a:t>
            </a:r>
          </a:p>
          <a:p>
            <a:r>
              <a:rPr lang="en-GB" dirty="0"/>
              <a:t>Make sure everyone gets a chance to speak</a:t>
            </a:r>
          </a:p>
          <a:p>
            <a:r>
              <a:rPr lang="en-GB" dirty="0"/>
              <a:t>Be responsible for getting your needs met</a:t>
            </a:r>
          </a:p>
          <a:p>
            <a:r>
              <a:rPr lang="en-GB" dirty="0"/>
              <a:t>Be willing to experiment</a:t>
            </a:r>
          </a:p>
          <a:p>
            <a:r>
              <a:rPr lang="en-GB" dirty="0"/>
              <a:t>Bring and share your ideas</a:t>
            </a:r>
          </a:p>
          <a:p>
            <a:r>
              <a:rPr lang="en-GB" dirty="0"/>
              <a:t>Only join in with what you feel comfortable with</a:t>
            </a:r>
          </a:p>
          <a:p>
            <a:r>
              <a:rPr lang="en-GB" dirty="0"/>
              <a:t>Check in with group members </a:t>
            </a:r>
            <a:r>
              <a:rPr lang="en-GB" dirty="0" smtClean="0"/>
              <a:t>or facilitator</a:t>
            </a:r>
            <a:endParaRPr lang="en-GB" dirty="0"/>
          </a:p>
        </p:txBody>
      </p:sp>
      <p:pic>
        <p:nvPicPr>
          <p:cNvPr id="4" name="Picture 2" descr="Bury_Council_Logo_NE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5805264"/>
            <a:ext cx="1703590" cy="679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18237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What is mindfulness?</a:t>
            </a:r>
          </a:p>
        </p:txBody>
      </p:sp>
      <p:pic>
        <p:nvPicPr>
          <p:cNvPr id="2050" name="Picture 2" descr="C:\Users\mewxksha\AppData\Local\Microsoft\Windows\Temporary Internet Files\Content.IE5\EV97JFXI\08-mindfulness[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26432" y="4182588"/>
            <a:ext cx="3891136" cy="201505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11560" y="2348880"/>
            <a:ext cx="7920880" cy="1569660"/>
          </a:xfrm>
          <a:prstGeom prst="rect">
            <a:avLst/>
          </a:prstGeom>
          <a:noFill/>
        </p:spPr>
        <p:txBody>
          <a:bodyPr wrap="square" rtlCol="0">
            <a:spAutoFit/>
          </a:bodyPr>
          <a:lstStyle/>
          <a:p>
            <a:r>
              <a:rPr lang="en-GB" sz="2400" dirty="0"/>
              <a:t>Mindfulness refers to </a:t>
            </a:r>
            <a:r>
              <a:rPr lang="en-GB" sz="2400" b="1" dirty="0"/>
              <a:t>‘the awareness that emerges through paying attention on purpose, in the present moment and non-judgementally to the unfolding experience moment by moment</a:t>
            </a:r>
            <a:r>
              <a:rPr lang="en-GB" sz="2400" dirty="0"/>
              <a:t>’ </a:t>
            </a:r>
            <a:r>
              <a:rPr lang="en-GB" sz="2000" dirty="0"/>
              <a:t>(</a:t>
            </a:r>
            <a:r>
              <a:rPr lang="en-GB" sz="2000" dirty="0" err="1"/>
              <a:t>Kabat</a:t>
            </a:r>
            <a:r>
              <a:rPr lang="en-GB" sz="2000" dirty="0"/>
              <a:t>-Zinn, 2003 p.145)</a:t>
            </a:r>
            <a:endParaRPr lang="en-GB" sz="2400" dirty="0"/>
          </a:p>
        </p:txBody>
      </p:sp>
      <p:pic>
        <p:nvPicPr>
          <p:cNvPr id="5" name="Picture 2" descr="Bury_Council_Logo_NE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280" y="5805264"/>
            <a:ext cx="1703590" cy="679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82988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Features of mindfulness</a:t>
            </a:r>
          </a:p>
        </p:txBody>
      </p:sp>
      <p:sp>
        <p:nvSpPr>
          <p:cNvPr id="2" name="Content Placeholder 1"/>
          <p:cNvSpPr>
            <a:spLocks noGrp="1"/>
          </p:cNvSpPr>
          <p:nvPr>
            <p:ph idx="1"/>
          </p:nvPr>
        </p:nvSpPr>
        <p:spPr>
          <a:xfrm>
            <a:off x="768096" y="2276872"/>
            <a:ext cx="7408333" cy="3633267"/>
          </a:xfrm>
        </p:spPr>
        <p:txBody>
          <a:bodyPr>
            <a:noAutofit/>
          </a:bodyPr>
          <a:lstStyle/>
          <a:p>
            <a:r>
              <a:rPr lang="en-GB" sz="1800" dirty="0"/>
              <a:t>Attention to the present moment</a:t>
            </a:r>
          </a:p>
          <a:p>
            <a:r>
              <a:rPr lang="en-GB" sz="1800" dirty="0"/>
              <a:t>Awareness</a:t>
            </a:r>
          </a:p>
          <a:p>
            <a:r>
              <a:rPr lang="en-GB" sz="1800" dirty="0"/>
              <a:t>Self-compassion</a:t>
            </a:r>
          </a:p>
          <a:p>
            <a:r>
              <a:rPr lang="en-GB" sz="1800" dirty="0"/>
              <a:t>Non-judgement</a:t>
            </a:r>
          </a:p>
          <a:p>
            <a:r>
              <a:rPr lang="en-GB" sz="1800" dirty="0"/>
              <a:t>Patience</a:t>
            </a:r>
          </a:p>
          <a:p>
            <a:r>
              <a:rPr lang="en-GB" sz="1800" dirty="0"/>
              <a:t>Beginner’s mind</a:t>
            </a:r>
          </a:p>
          <a:p>
            <a:r>
              <a:rPr lang="en-GB" sz="1800" dirty="0"/>
              <a:t>Trust</a:t>
            </a:r>
          </a:p>
          <a:p>
            <a:r>
              <a:rPr lang="en-GB" sz="1800" dirty="0"/>
              <a:t>Non-striving</a:t>
            </a:r>
          </a:p>
          <a:p>
            <a:r>
              <a:rPr lang="en-GB" sz="1800" dirty="0"/>
              <a:t>Acceptance</a:t>
            </a:r>
          </a:p>
          <a:p>
            <a:r>
              <a:rPr lang="en-GB" sz="1800" dirty="0"/>
              <a:t>Letting go</a:t>
            </a:r>
          </a:p>
        </p:txBody>
      </p:sp>
      <p:pic>
        <p:nvPicPr>
          <p:cNvPr id="4" name="Picture 2" descr="Bury_Council_Logo_NE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280" y="5805264"/>
            <a:ext cx="1703590" cy="679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139803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dirty="0"/>
              <a:t>Mindfulness in schools/ organisations</a:t>
            </a:r>
          </a:p>
        </p:txBody>
      </p:sp>
      <p:sp>
        <p:nvSpPr>
          <p:cNvPr id="2" name="Content Placeholder 1"/>
          <p:cNvSpPr>
            <a:spLocks noGrp="1"/>
          </p:cNvSpPr>
          <p:nvPr>
            <p:ph idx="1"/>
          </p:nvPr>
        </p:nvSpPr>
        <p:spPr>
          <a:xfrm>
            <a:off x="323528" y="2420888"/>
            <a:ext cx="8496943" cy="4214208"/>
          </a:xfrm>
        </p:spPr>
        <p:txBody>
          <a:bodyPr>
            <a:normAutofit/>
          </a:bodyPr>
          <a:lstStyle/>
          <a:p>
            <a:r>
              <a:rPr lang="en-GB" dirty="0"/>
              <a:t>Recognised by NICE and is increasingly used in preventative and well-being </a:t>
            </a:r>
            <a:r>
              <a:rPr lang="en-GB" dirty="0" smtClean="0"/>
              <a:t>programmes</a:t>
            </a:r>
            <a:endParaRPr lang="en-GB" dirty="0"/>
          </a:p>
          <a:p>
            <a:r>
              <a:rPr lang="en-GB" dirty="0"/>
              <a:t>Ofsted Framework (2015)- schools have a duty to support children’s well-being and mental health</a:t>
            </a:r>
            <a:r>
              <a:rPr lang="en-GB" dirty="0" smtClean="0"/>
              <a:t>.</a:t>
            </a:r>
            <a:endParaRPr lang="en-GB" dirty="0"/>
          </a:p>
          <a:p>
            <a:r>
              <a:rPr lang="en-GB" sz="2000" dirty="0"/>
              <a:t>Recent large scale systematic literature review (Maynard et al.,2017)  indicates benefits to children’s cognitive skills (e.g. executive function, memory, attention) and social-emotional wellbeing (e.g. reductions in anxiety, stress, internalizing behaviours, improved social skills, self-regulation, self-esteem and engagement)</a:t>
            </a:r>
          </a:p>
        </p:txBody>
      </p:sp>
      <p:pic>
        <p:nvPicPr>
          <p:cNvPr id="4" name="Picture 2" descr="Bury_Council_Logo_NE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5805264"/>
            <a:ext cx="1703590" cy="679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959484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Mindfulness in the Early Years</a:t>
            </a:r>
          </a:p>
        </p:txBody>
      </p:sp>
      <p:sp>
        <p:nvSpPr>
          <p:cNvPr id="2" name="Content Placeholder 1"/>
          <p:cNvSpPr>
            <a:spLocks noGrp="1"/>
          </p:cNvSpPr>
          <p:nvPr>
            <p:ph idx="1"/>
          </p:nvPr>
        </p:nvSpPr>
        <p:spPr>
          <a:xfrm>
            <a:off x="872067" y="2060848"/>
            <a:ext cx="7804389" cy="4464496"/>
          </a:xfrm>
        </p:spPr>
        <p:txBody>
          <a:bodyPr>
            <a:normAutofit/>
          </a:bodyPr>
          <a:lstStyle/>
          <a:p>
            <a:r>
              <a:rPr lang="en-GB" dirty="0"/>
              <a:t>Growing attention in terms of using mindfulness in the Early Years.</a:t>
            </a:r>
          </a:p>
          <a:p>
            <a:r>
              <a:rPr lang="en-GB" dirty="0"/>
              <a:t>Research demonstrates increasing numbers of children with attention difficulties at a young age (</a:t>
            </a:r>
            <a:r>
              <a:rPr lang="en-GB" dirty="0" err="1"/>
              <a:t>DiCarlo</a:t>
            </a:r>
            <a:r>
              <a:rPr lang="en-GB" dirty="0"/>
              <a:t> et al., 2016; </a:t>
            </a:r>
            <a:r>
              <a:rPr lang="en-GB" dirty="0" err="1"/>
              <a:t>Rabiner</a:t>
            </a:r>
            <a:r>
              <a:rPr lang="en-GB" dirty="0"/>
              <a:t>, Godwin &amp; Dodge, 2016).</a:t>
            </a:r>
          </a:p>
          <a:p>
            <a:r>
              <a:rPr lang="en-GB" dirty="0"/>
              <a:t>Children with attention and listening difficulties are often at risk of poorer outcomes.</a:t>
            </a:r>
          </a:p>
          <a:p>
            <a:r>
              <a:rPr lang="en-GB" dirty="0"/>
              <a:t>Emerging research indicates that mindfulness is beneficial for not only improving attention but children’s social, emotional and mental health needs. </a:t>
            </a:r>
          </a:p>
          <a:p>
            <a:r>
              <a:rPr lang="en-GB" dirty="0"/>
              <a:t>Mindfulness may be a useful form of early intervention and prevention.</a:t>
            </a:r>
          </a:p>
        </p:txBody>
      </p:sp>
      <p:pic>
        <p:nvPicPr>
          <p:cNvPr id="4" name="Picture 2" descr="Bury_Council_Logo_NE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5805264"/>
            <a:ext cx="1703590" cy="679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86129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Breathing Inquiry</a:t>
            </a:r>
          </a:p>
        </p:txBody>
      </p:sp>
      <p:sp>
        <p:nvSpPr>
          <p:cNvPr id="2" name="Content Placeholder 1"/>
          <p:cNvSpPr>
            <a:spLocks noGrp="1"/>
          </p:cNvSpPr>
          <p:nvPr>
            <p:ph idx="1"/>
          </p:nvPr>
        </p:nvSpPr>
        <p:spPr>
          <a:xfrm>
            <a:off x="323528" y="1916832"/>
            <a:ext cx="7956872" cy="4824536"/>
          </a:xfrm>
        </p:spPr>
        <p:txBody>
          <a:bodyPr>
            <a:normAutofit/>
          </a:bodyPr>
          <a:lstStyle/>
          <a:p>
            <a:pPr marL="0" indent="0">
              <a:buNone/>
            </a:pPr>
            <a:r>
              <a:rPr lang="en-GB" sz="2800" dirty="0"/>
              <a:t>Noticing the breath </a:t>
            </a:r>
            <a:endParaRPr lang="en-GB" sz="2800" dirty="0" smtClean="0"/>
          </a:p>
          <a:p>
            <a:pPr marL="0" indent="0">
              <a:buNone/>
            </a:pPr>
            <a:r>
              <a:rPr lang="en-GB" dirty="0" smtClean="0"/>
              <a:t>Breathing </a:t>
            </a:r>
            <a:r>
              <a:rPr lang="en-GB" dirty="0"/>
              <a:t>with the pinwheel (Kindness curriculum)</a:t>
            </a:r>
          </a:p>
          <a:p>
            <a:pPr lvl="1"/>
            <a:r>
              <a:rPr lang="en-GB" sz="2000" dirty="0"/>
              <a:t>Place hand on your belly and take a nice deep breath in feeling your tummy rise, and when you are ready breathe out feeling your belly fall.</a:t>
            </a:r>
          </a:p>
          <a:p>
            <a:pPr lvl="1"/>
            <a:r>
              <a:rPr lang="en-GB" sz="2000" dirty="0"/>
              <a:t>Introduce pinwheel – Feel your belly fill with air and then breathe out.</a:t>
            </a:r>
          </a:p>
          <a:p>
            <a:pPr lvl="1"/>
            <a:r>
              <a:rPr lang="en-GB" sz="2000" dirty="0"/>
              <a:t>Encourage the children to practice and observe what they are doing.</a:t>
            </a:r>
          </a:p>
          <a:p>
            <a:pPr marL="301943" lvl="1" indent="0">
              <a:buNone/>
            </a:pPr>
            <a:r>
              <a:rPr lang="en-GB" sz="2000" dirty="0"/>
              <a:t>Another useful activity is Belly Breathing</a:t>
            </a:r>
          </a:p>
          <a:p>
            <a:pPr lvl="1"/>
            <a:endParaRPr lang="en-GB" sz="2000" dirty="0" smtClean="0"/>
          </a:p>
          <a:p>
            <a:pPr lvl="1"/>
            <a:r>
              <a:rPr lang="en-GB" sz="2000" dirty="0" smtClean="0"/>
              <a:t>Lie </a:t>
            </a:r>
            <a:r>
              <a:rPr lang="en-GB" sz="2000" dirty="0"/>
              <a:t>down in a comfortable position on the floor. Place a stuffed toy on your belly and breathe as you usually would. Notice what happens as you breathe. Our tummy and belly buddy rises as we breathe in, and falls as we breathe out.</a:t>
            </a:r>
          </a:p>
        </p:txBody>
      </p:sp>
      <p:pic>
        <p:nvPicPr>
          <p:cNvPr id="4" name="Picture 2" descr="Bury_Council_Logo_NE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20272" y="5795409"/>
            <a:ext cx="1703590" cy="679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77743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B4028482-F53A-4442-AB14-9B7A43F44F9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269</TotalTime>
  <Words>822</Words>
  <Application>Microsoft Office PowerPoint</Application>
  <PresentationFormat>On-screen Show (4:3)</PresentationFormat>
  <Paragraphs>91</Paragraphs>
  <Slides>15</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Calibri</vt:lpstr>
      <vt:lpstr>Times New Roman</vt:lpstr>
      <vt:lpstr>Tw Cen MT</vt:lpstr>
      <vt:lpstr>Tw Cen MT Condensed</vt:lpstr>
      <vt:lpstr>Verdana</vt:lpstr>
      <vt:lpstr>Wingdings</vt:lpstr>
      <vt:lpstr>Wingdings 3</vt:lpstr>
      <vt:lpstr>Integral</vt:lpstr>
      <vt:lpstr>Mindfulness in the Early Years</vt:lpstr>
      <vt:lpstr>What is on your mind?</vt:lpstr>
      <vt:lpstr>Aims</vt:lpstr>
      <vt:lpstr>Group Agreement</vt:lpstr>
      <vt:lpstr>What is mindfulness?</vt:lpstr>
      <vt:lpstr>Features of mindfulness</vt:lpstr>
      <vt:lpstr>Mindfulness in schools/ organisations</vt:lpstr>
      <vt:lpstr>Mindfulness in the Early Years</vt:lpstr>
      <vt:lpstr>Breathing Inquiry</vt:lpstr>
      <vt:lpstr>Listening for the bell</vt:lpstr>
      <vt:lpstr>Breath Inquiry</vt:lpstr>
      <vt:lpstr>Guided Imagery</vt:lpstr>
      <vt:lpstr>Tips for writing guided imagery</vt:lpstr>
      <vt:lpstr>Tips for reading guided imagery</vt:lpstr>
      <vt:lpstr>Action planning</vt:lpstr>
    </vt:vector>
  </TitlesOfParts>
  <Company>University of Manchester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Mindfulness in the Early Years</dc:title>
  <dc:creator>Stephanie Holt</dc:creator>
  <cp:lastModifiedBy>Ash, Joanne</cp:lastModifiedBy>
  <cp:revision>27</cp:revision>
  <dcterms:created xsi:type="dcterms:W3CDTF">2017-10-02T07:44:17Z</dcterms:created>
  <dcterms:modified xsi:type="dcterms:W3CDTF">2021-02-19T08:55:44Z</dcterms:modified>
</cp:coreProperties>
</file>