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7" r:id="rId2"/>
    <p:sldId id="268" r:id="rId3"/>
    <p:sldId id="269" r:id="rId4"/>
  </p:sldIdLst>
  <p:sldSz cx="6858000" cy="9144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4184" autoAdjust="0"/>
  </p:normalViewPr>
  <p:slideViewPr>
    <p:cSldViewPr>
      <p:cViewPr varScale="1">
        <p:scale>
          <a:sx n="48" d="100"/>
          <a:sy n="48" d="100"/>
        </p:scale>
        <p:origin x="2358" y="3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294F27-3304-4E7F-9563-89737721480C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DCDE5B-5598-4DB5-ABFE-70B2AD98C3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6081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CDE5B-5598-4DB5-ABFE-70B2AD98C3D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9513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6887-0426-492E-B5F6-FDFE60CBD3AF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5236C-1527-4002-8DCF-9A91DCC6B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949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6887-0426-492E-B5F6-FDFE60CBD3AF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5236C-1527-4002-8DCF-9A91DCC6B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1718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6887-0426-492E-B5F6-FDFE60CBD3AF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5236C-1527-4002-8DCF-9A91DCC6B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358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6887-0426-492E-B5F6-FDFE60CBD3AF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5236C-1527-4002-8DCF-9A91DCC6B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648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6887-0426-492E-B5F6-FDFE60CBD3AF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5236C-1527-4002-8DCF-9A91DCC6B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8904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6887-0426-492E-B5F6-FDFE60CBD3AF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5236C-1527-4002-8DCF-9A91DCC6B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228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6887-0426-492E-B5F6-FDFE60CBD3AF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5236C-1527-4002-8DCF-9A91DCC6B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541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6887-0426-492E-B5F6-FDFE60CBD3AF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5236C-1527-4002-8DCF-9A91DCC6B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657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6887-0426-492E-B5F6-FDFE60CBD3AF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5236C-1527-4002-8DCF-9A91DCC6B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086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6887-0426-492E-B5F6-FDFE60CBD3AF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5236C-1527-4002-8DCF-9A91DCC6B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393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6887-0426-492E-B5F6-FDFE60CBD3AF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5236C-1527-4002-8DCF-9A91DCC6B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030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46887-0426-492E-B5F6-FDFE60CBD3AF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5236C-1527-4002-8DCF-9A91DCC6B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816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EYCP-PPT pink servicel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1201764"/>
            <a:ext cx="6854825" cy="228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29882" y="199232"/>
            <a:ext cx="5406480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u="sng" dirty="0" smtClean="0">
                <a:solidFill>
                  <a:prstClr val="black"/>
                </a:solidFill>
                <a:latin typeface="Calibri Light" panose="020F0302020204030204" pitchFamily="34" charset="0"/>
              </a:rPr>
              <a:t>SEND Toolkit </a:t>
            </a:r>
          </a:p>
          <a:p>
            <a:pPr algn="ctr"/>
            <a:r>
              <a:rPr lang="en-GB" sz="2800" u="sng" dirty="0" smtClean="0">
                <a:solidFill>
                  <a:prstClr val="black"/>
                </a:solidFill>
                <a:latin typeface="Calibri Light" panose="020F0302020204030204" pitchFamily="34" charset="0"/>
              </a:rPr>
              <a:t>Social, Emotional and Mental Health</a:t>
            </a:r>
          </a:p>
          <a:p>
            <a:endParaRPr lang="en-GB" u="sng" dirty="0">
              <a:solidFill>
                <a:prstClr val="black"/>
              </a:solidFill>
              <a:latin typeface="Calibri Light" panose="020F03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664" y="1358529"/>
            <a:ext cx="595144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prstClr val="black"/>
                </a:solidFill>
              </a:rPr>
              <a:t>Understanding behaviour strategies</a:t>
            </a:r>
          </a:p>
          <a:p>
            <a:r>
              <a:rPr lang="en-GB" b="1" dirty="0" smtClean="0">
                <a:solidFill>
                  <a:prstClr val="black"/>
                </a:solidFill>
              </a:rPr>
              <a:t>Active Listening and Planned Ignoring</a:t>
            </a:r>
          </a:p>
          <a:p>
            <a:endParaRPr lang="en-GB" b="1" dirty="0">
              <a:solidFill>
                <a:prstClr val="black"/>
              </a:solidFill>
            </a:endParaRPr>
          </a:p>
          <a:p>
            <a:pPr>
              <a:buFont typeface="Arial"/>
              <a:buChar char="•"/>
            </a:pPr>
            <a:r>
              <a:rPr lang="en-US" dirty="0"/>
              <a:t>Active listening is based on empathy</a:t>
            </a:r>
          </a:p>
          <a:p>
            <a:pPr>
              <a:buFont typeface="Arial"/>
              <a:buChar char="•"/>
            </a:pPr>
            <a:r>
              <a:rPr lang="en-US" dirty="0"/>
              <a:t>We should be engaged and attentive to what is being spoken</a:t>
            </a:r>
          </a:p>
          <a:p>
            <a:pPr>
              <a:buFont typeface="Arial"/>
              <a:buChar char="•"/>
            </a:pPr>
            <a:r>
              <a:rPr lang="en-US" dirty="0"/>
              <a:t>When we use active listening, we reflect back the child’s feelings but we don’t try to fix things for him/her.</a:t>
            </a:r>
          </a:p>
          <a:p>
            <a:pPr>
              <a:buFont typeface="Arial"/>
              <a:buChar char="•"/>
            </a:pPr>
            <a:r>
              <a:rPr lang="en-US" dirty="0"/>
              <a:t>Our demonstration of trust gives him the courage to look for solutions to his own problem.</a:t>
            </a:r>
          </a:p>
          <a:p>
            <a:pPr>
              <a:buFont typeface="Arial"/>
              <a:buChar char="•"/>
            </a:pPr>
            <a:r>
              <a:rPr lang="en-US" dirty="0"/>
              <a:t>The simple act of identifying and validating a child’s emotions can diffuse anger, clarify needs, and open the child up to possible solutions.</a:t>
            </a:r>
          </a:p>
          <a:p>
            <a:r>
              <a:rPr lang="en-GB" b="1" dirty="0" smtClean="0">
                <a:solidFill>
                  <a:prstClr val="black"/>
                </a:solidFill>
              </a:rPr>
              <a:t> </a:t>
            </a:r>
          </a:p>
          <a:p>
            <a:endParaRPr lang="en-GB" b="1" dirty="0">
              <a:solidFill>
                <a:prstClr val="black"/>
              </a:solidFill>
            </a:endParaRPr>
          </a:p>
          <a:p>
            <a:endParaRPr lang="en-GB" b="1" dirty="0" smtClean="0">
              <a:solidFill>
                <a:prstClr val="black"/>
              </a:solidFill>
            </a:endParaRPr>
          </a:p>
          <a:p>
            <a:endParaRPr lang="en-GB" b="1" dirty="0" smtClean="0">
              <a:solidFill>
                <a:prstClr val="black"/>
              </a:solidFill>
            </a:endParaRPr>
          </a:p>
          <a:p>
            <a:endParaRPr lang="en-GB" b="1" dirty="0" smtClean="0">
              <a:solidFill>
                <a:prstClr val="black"/>
              </a:solidFill>
            </a:endParaRPr>
          </a:p>
          <a:p>
            <a:endParaRPr lang="en-GB" dirty="0">
              <a:solidFill>
                <a:prstClr val="black"/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3427" y="4788024"/>
            <a:ext cx="4890616" cy="3348633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3917706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EYCP-PPT pink servicel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1201764"/>
            <a:ext cx="6854825" cy="228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29882" y="199232"/>
            <a:ext cx="5406480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u="sng" dirty="0" smtClean="0">
                <a:solidFill>
                  <a:prstClr val="black"/>
                </a:solidFill>
                <a:latin typeface="Calibri Light" panose="020F0302020204030204" pitchFamily="34" charset="0"/>
              </a:rPr>
              <a:t>SEND Toolkit </a:t>
            </a:r>
          </a:p>
          <a:p>
            <a:pPr algn="ctr"/>
            <a:r>
              <a:rPr lang="en-GB" sz="2800" u="sng" dirty="0" smtClean="0">
                <a:solidFill>
                  <a:prstClr val="black"/>
                </a:solidFill>
                <a:latin typeface="Calibri Light" panose="020F0302020204030204" pitchFamily="34" charset="0"/>
              </a:rPr>
              <a:t>Social, Emotional and Mental Health</a:t>
            </a:r>
          </a:p>
          <a:p>
            <a:endParaRPr lang="en-GB" u="sng" dirty="0">
              <a:solidFill>
                <a:prstClr val="black"/>
              </a:solidFill>
              <a:latin typeface="Calibri Light" panose="020F03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664" y="1358529"/>
            <a:ext cx="595144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prstClr val="black"/>
                </a:solidFill>
              </a:rPr>
              <a:t>Understanding behaviour strategies</a:t>
            </a:r>
          </a:p>
          <a:p>
            <a:r>
              <a:rPr lang="en-GB" b="1" dirty="0" smtClean="0">
                <a:solidFill>
                  <a:prstClr val="black"/>
                </a:solidFill>
              </a:rPr>
              <a:t>Active Listening and Planned Ignoring</a:t>
            </a:r>
          </a:p>
          <a:p>
            <a:endParaRPr lang="en-GB" b="1" dirty="0">
              <a:solidFill>
                <a:prstClr val="black"/>
              </a:solidFill>
            </a:endParaRPr>
          </a:p>
          <a:p>
            <a:r>
              <a:rPr lang="en-GB" b="1" dirty="0" smtClean="0">
                <a:solidFill>
                  <a:prstClr val="black"/>
                </a:solidFill>
              </a:rPr>
              <a:t> </a:t>
            </a:r>
          </a:p>
          <a:p>
            <a:endParaRPr lang="en-GB" b="1" dirty="0">
              <a:solidFill>
                <a:prstClr val="black"/>
              </a:solidFill>
            </a:endParaRPr>
          </a:p>
          <a:p>
            <a:endParaRPr lang="en-GB" b="1" dirty="0" smtClean="0">
              <a:solidFill>
                <a:prstClr val="black"/>
              </a:solidFill>
            </a:endParaRPr>
          </a:p>
          <a:p>
            <a:endParaRPr lang="en-GB" b="1" dirty="0" smtClean="0">
              <a:solidFill>
                <a:prstClr val="black"/>
              </a:solidFill>
            </a:endParaRPr>
          </a:p>
          <a:p>
            <a:endParaRPr lang="en-GB" b="1" dirty="0" smtClean="0">
              <a:solidFill>
                <a:prstClr val="black"/>
              </a:solidFill>
            </a:endParaRPr>
          </a:p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051720"/>
            <a:ext cx="65973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Attention from others gives us a profound sense of belonging and therefore it is important that we are attentive towards children.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However, the need for such attention means that children will sometimes do whatever they can to get it, even if this means negative attention.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Usually the child will begin to use their most dominant behaviour to gain attention as this is likely to work if the child is persistent enough.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Before using this technique, we must decide whether children are actually using a particular behaviour to gain attention or whether it could be a ‘cry for help’. </a:t>
            </a:r>
            <a:r>
              <a:rPr lang="en-GB" dirty="0" smtClean="0"/>
              <a:t> </a:t>
            </a:r>
            <a:r>
              <a:rPr lang="en-GB" b="1" dirty="0" smtClean="0"/>
              <a:t>Ensure you have carefully observed over a number of weeks before adopting planned ignoring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Be </a:t>
            </a:r>
            <a:r>
              <a:rPr lang="en-GB" dirty="0"/>
              <a:t>clear on which behaviour you are targeting rather than a blanket approach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Planned ignoring works in partnership with </a:t>
            </a:r>
            <a:r>
              <a:rPr lang="en-GB" dirty="0" smtClean="0"/>
              <a:t>active listening 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358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EYCP-PPT pink service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1201764"/>
            <a:ext cx="6854825" cy="228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29882" y="199232"/>
            <a:ext cx="5406480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u="sng" dirty="0" smtClean="0">
                <a:solidFill>
                  <a:prstClr val="black"/>
                </a:solidFill>
                <a:latin typeface="Calibri Light" panose="020F0302020204030204" pitchFamily="34" charset="0"/>
              </a:rPr>
              <a:t>SEND Toolkit </a:t>
            </a:r>
          </a:p>
          <a:p>
            <a:pPr algn="ctr"/>
            <a:r>
              <a:rPr lang="en-GB" sz="2800" u="sng" dirty="0" smtClean="0">
                <a:solidFill>
                  <a:prstClr val="black"/>
                </a:solidFill>
                <a:latin typeface="Calibri Light" panose="020F0302020204030204" pitchFamily="34" charset="0"/>
              </a:rPr>
              <a:t>Social, Emotional and Mental Health</a:t>
            </a:r>
          </a:p>
          <a:p>
            <a:endParaRPr lang="en-GB" u="sng" dirty="0">
              <a:solidFill>
                <a:prstClr val="black"/>
              </a:solidFill>
              <a:latin typeface="Calibri Light" panose="020F03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0648" y="1358529"/>
            <a:ext cx="6597352" cy="812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prstClr val="black"/>
                </a:solidFill>
              </a:rPr>
              <a:t>Understanding behaviour strategies</a:t>
            </a:r>
          </a:p>
          <a:p>
            <a:r>
              <a:rPr lang="en-GB" b="1" dirty="0" smtClean="0">
                <a:solidFill>
                  <a:prstClr val="black"/>
                </a:solidFill>
              </a:rPr>
              <a:t>Active Listening and Planned Ignoring</a:t>
            </a:r>
          </a:p>
          <a:p>
            <a:r>
              <a:rPr lang="en-GB" b="1" dirty="0" smtClean="0">
                <a:solidFill>
                  <a:prstClr val="black"/>
                </a:solidFill>
              </a:rPr>
              <a:t>Strategy guide:</a:t>
            </a:r>
          </a:p>
          <a:p>
            <a:endParaRPr lang="en-GB" b="1" dirty="0">
              <a:solidFill>
                <a:prstClr val="black"/>
              </a:solidFill>
            </a:endParaRPr>
          </a:p>
          <a:p>
            <a:r>
              <a:rPr lang="en-GB" dirty="0" smtClean="0"/>
              <a:t>Attention</a:t>
            </a:r>
            <a:r>
              <a:rPr lang="en-GB" dirty="0"/>
              <a:t>: You never ignore the child, just the behaviour</a:t>
            </a:r>
          </a:p>
          <a:p>
            <a:endParaRPr lang="en-GB" dirty="0"/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It is usually appropriate to decide on the behaviour you have decided to ignore otherwise you can easily fall into the trap of ignoring the </a:t>
            </a:r>
            <a:r>
              <a:rPr lang="en-GB" dirty="0" smtClean="0"/>
              <a:t>child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Be clear that the behaviour is being used to gain attention rather than any other reason</a:t>
            </a:r>
            <a:endParaRPr lang="en-GB" dirty="0"/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In agreement with the whole team, you pay no attention whatsoever to the behaviour.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No verbal, body language or physical acknowledgement of the behaviour should be given (this includes acknowledged glances towards colleagues to note the behaviour as children can read these signals)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You match this with positive reinforcement therefore give lots of attention to positive behaviours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Eventually, the child will begin to acknowledge positive behaviour with positive attention and the undesirable behaviour should minimise.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This method should result in improved self esteem of the child and practitioner and build trusting relationships that are respectful. </a:t>
            </a:r>
          </a:p>
          <a:p>
            <a:endParaRPr lang="en-GB" b="1" dirty="0" smtClean="0">
              <a:solidFill>
                <a:prstClr val="black"/>
              </a:solidFill>
            </a:endParaRPr>
          </a:p>
          <a:p>
            <a:endParaRPr lang="en-GB" b="1" dirty="0" smtClean="0">
              <a:solidFill>
                <a:prstClr val="black"/>
              </a:solidFill>
            </a:endParaRPr>
          </a:p>
          <a:p>
            <a:endParaRPr lang="en-GB" b="1" dirty="0" smtClean="0">
              <a:solidFill>
                <a:prstClr val="black"/>
              </a:solidFill>
            </a:endParaRPr>
          </a:p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051720"/>
            <a:ext cx="65973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955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433</Words>
  <Application>Microsoft Office PowerPoint</Application>
  <PresentationFormat>On-screen Show (4:3)</PresentationFormat>
  <Paragraphs>47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LBE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London Borough of Ealing</dc:creator>
  <cp:lastModifiedBy>Ash, Joanne</cp:lastModifiedBy>
  <cp:revision>23</cp:revision>
  <cp:lastPrinted>2019-01-24T11:53:59Z</cp:lastPrinted>
  <dcterms:created xsi:type="dcterms:W3CDTF">2016-08-17T11:27:47Z</dcterms:created>
  <dcterms:modified xsi:type="dcterms:W3CDTF">2021-02-19T09:11:17Z</dcterms:modified>
</cp:coreProperties>
</file>