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91" r:id="rId5"/>
    <p:sldId id="398" r:id="rId6"/>
    <p:sldId id="3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4BA962-BA82-4590-B3ED-2CED41A5C491}" v="2" dt="2022-08-11T19:12:30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F53C0-4094-46FD-A6BA-D7FDC0A30479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8809B-2A1F-44E6-A096-B25AB9479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63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/>
              <a:t>Plan to continue meeting with young people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0" baseline="0" dirty="0"/>
              <a:t>Will include views in Best practice walkthrough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0" baseline="0" dirty="0"/>
              <a:t>Will create a handout/ supplementary section = think about how to act on what they are telling us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0" baseline="0" dirty="0"/>
              <a:t>Need a wider group of young people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EA7F9E-FDBC-4F73-90C8-85AD22A075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597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baseline="0" dirty="0"/>
              <a:t>Introduce ourselves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EA7F9E-FDBC-4F73-90C8-85AD22A075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81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baseline="0" dirty="0"/>
              <a:t>Introduce ourselves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EA7F9E-FDBC-4F73-90C8-85AD22A075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62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15DE-C8E5-40CF-9785-9E5DB3E34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E1138-435C-470D-8D2D-0C9D0A27F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195F4-484B-43D0-A5D3-CA074AAF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EB99-AF35-4CE9-A02D-4EFB017F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A79A6-630B-47BA-83D1-C1138F74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8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28CD-548F-45F5-8089-56359560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FBC04-8B44-499A-9513-3AC288E1D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70571-279B-4D49-B332-BB436AA84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15EA-C5E3-4FB5-8BD2-48A82088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15141-B266-4A28-BE4D-D4113B56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34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31F526-316B-4C37-8A1E-20224BD0B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A15A92-4154-486B-B8B9-78787C563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D05E3-8762-46F1-AEA0-8F4318E1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5FF8D-6438-4103-927A-A86BBE39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3B88D-150B-44BD-87C5-AEAF4F86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3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EC02-7A8A-4B43-9E9E-0F94937BF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A2889-AB78-414B-80F8-0EC496E75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4309D-BCE1-4CD6-B78A-2337F0B1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4CFEB-D95A-4258-9AB8-B63DAECE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E6CB7-35AA-4854-BD34-09EA4F55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91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DB9A-5264-4B71-B8D5-B578BDE3D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DE0AF-39EB-455F-B71E-F84B45113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EC1C9-902E-4732-AF37-EA8E5BAA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36B2B-727D-4717-B2F6-F9674DB3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35F38-C81E-44B7-900C-2382EA770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9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6AC07-F34F-41AB-B38E-E25ABAEF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1F5CE-75D9-45E2-8C15-9107EE0CE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8BF14-D3C8-4532-BFFC-2E296F4E3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3B595-399E-4F26-9C92-5149D77C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CEBE8-249B-4FFE-8840-130D94F0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608A0-1308-41A2-8D08-EF237183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34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7343-492E-4434-8757-E8BBADAF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8350F-9430-43BA-A91F-66F212213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6D45A-50DD-4804-BA7F-664C000CC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ED474-FF71-402C-A191-8C93A54C2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C4F8F-4745-47E5-95D8-E53D361BF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D4F29-B1DC-447B-B6C3-CC3824BA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448C0C-5FB2-45F8-BEF5-9CCA3893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D7C95-0380-4D6C-8E3C-6A4FB487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9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957BF-3DC1-4CE9-92CE-86C4EE49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ACB30-198D-4967-8839-8AB3E61A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26927-54A8-408A-96F9-17177FC6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C89A5-FEB8-473D-B8B2-5650F802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92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2D7B38-B5AB-48DB-A343-8154F18C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A8D09-1333-47F8-B55C-97D8A64A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D11DD-BBB6-45C0-8465-B9A4F7A1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C3EC-DA74-4118-99CF-6C19D7F83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1CE0A-5937-4DA3-8088-E04C62DD0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7E197-135C-486C-997E-8DF7E1876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02221-67A5-4BA3-9B68-B65ED3D0B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EA23F-8A6D-42D8-9AE5-3FB012A0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9E06B-4D50-4A24-994E-20A0E010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3911-3152-4146-B3FD-0F9AF170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94FBCB-F156-47DF-8CB1-9E55B39C0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CD25F-230E-4EC4-9ED3-61922EA14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A1224-F259-418F-8504-70D1F0B9F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F443D-F1A0-4A88-8BEB-2FE6B791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F0CB1-1687-4916-A408-00E8EF67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0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AA1CB-4862-46FC-B9DE-86CD10488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E5D69-7173-4058-8599-A06E4896C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3D3CE-5C38-473D-8537-CD0F18158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51F6A-6808-4B33-B1BF-17270226F623}" type="datetimeFigureOut">
              <a:rPr lang="en-GB" smtClean="0"/>
              <a:t>11/08/2022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34E9D-0B9F-42C3-9BEF-7D918DA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297E9-E80A-4C32-810C-F8CCB5C6E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ACE5-4BDC-41A8-8467-79E4BDC3E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0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DA6294-F438-4E3D-B5C4-E58BA276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0" y="149393"/>
            <a:ext cx="6867525" cy="1277094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4400" b="1" dirty="0">
                <a:solidFill>
                  <a:schemeClr val="accent1">
                    <a:lumMod val="75000"/>
                  </a:schemeClr>
                </a:solidFill>
              </a:rPr>
              <a:t>BURY STARS – Views on the Graduated Approach </a:t>
            </a:r>
          </a:p>
        </p:txBody>
      </p:sp>
      <p:pic>
        <p:nvPicPr>
          <p:cNvPr id="12" name="Graphic 11" descr="Stars outline">
            <a:extLst>
              <a:ext uri="{FF2B5EF4-FFF2-40B4-BE49-F238E27FC236}">
                <a16:creationId xmlns:a16="http://schemas.microsoft.com/office/drawing/2014/main" id="{7A5F4FCF-10DA-4C47-9AD1-A5C46F3C1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90138" y="1340661"/>
            <a:ext cx="1352269" cy="1352269"/>
          </a:xfrm>
          <a:prstGeom prst="rect">
            <a:avLst/>
          </a:prstGeom>
        </p:spPr>
      </p:pic>
      <p:sp>
        <p:nvSpPr>
          <p:cNvPr id="13" name="Speech Bubble: Oval 1">
            <a:extLst>
              <a:ext uri="{FF2B5EF4-FFF2-40B4-BE49-F238E27FC236}">
                <a16:creationId xmlns:a16="http://schemas.microsoft.com/office/drawing/2014/main" id="{2A056646-C18D-41C5-8B05-A6F572009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009" y="1510143"/>
            <a:ext cx="1067514" cy="610757"/>
          </a:xfrm>
          <a:prstGeom prst="wedgeEllipseCallout">
            <a:avLst>
              <a:gd name="adj1" fmla="val -32748"/>
              <a:gd name="adj2" fmla="val 137265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Listen!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3AC7E999-84A7-4A6A-8534-4E1F9446F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379" y="1601427"/>
            <a:ext cx="3281722" cy="1100499"/>
          </a:xfrm>
          <a:prstGeom prst="wedgeEllipseCallout">
            <a:avLst>
              <a:gd name="adj1" fmla="val -60273"/>
              <a:gd name="adj2" fmla="val 53562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different types of disabilities and individual perspectives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EE8B8035-D072-4521-BB17-5445D2141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476" y="2797131"/>
            <a:ext cx="2900859" cy="1100499"/>
          </a:xfrm>
          <a:prstGeom prst="wedgeEllipseCallout">
            <a:avLst>
              <a:gd name="adj1" fmla="val -93837"/>
              <a:gd name="adj2" fmla="val 71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use disability as a barrier rather than adapt lessons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CF6030B8-CBBA-4565-9BF6-D1B2B9995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032" y="1835150"/>
            <a:ext cx="1924332" cy="850901"/>
          </a:xfrm>
          <a:prstGeom prst="wedgeEllipseCallout">
            <a:avLst>
              <a:gd name="adj1" fmla="val 18078"/>
              <a:gd name="adj2" fmla="val 75874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my perspective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peech Bubble: Oval 6">
            <a:extLst>
              <a:ext uri="{FF2B5EF4-FFF2-40B4-BE49-F238E27FC236}">
                <a16:creationId xmlns:a16="http://schemas.microsoft.com/office/drawing/2014/main" id="{EFACB994-22B6-4B94-B800-CB8D906BA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007" y="2324100"/>
            <a:ext cx="1924332" cy="850901"/>
          </a:xfrm>
          <a:prstGeom prst="wedgeEllipseCallout">
            <a:avLst>
              <a:gd name="adj1" fmla="val 81459"/>
              <a:gd name="adj2" fmla="val 101302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rather than tell me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Speech Bubble: Oval 7">
            <a:extLst>
              <a:ext uri="{FF2B5EF4-FFF2-40B4-BE49-F238E27FC236}">
                <a16:creationId xmlns:a16="http://schemas.microsoft.com/office/drawing/2014/main" id="{C8792B55-079A-43C5-B26E-8EBCD1D4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444" y="3333750"/>
            <a:ext cx="1924332" cy="850901"/>
          </a:xfrm>
          <a:prstGeom prst="wedgeEllipseCallout">
            <a:avLst>
              <a:gd name="adj1" fmla="val 86441"/>
              <a:gd name="adj2" fmla="val 22586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me in meetings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Speech Bubble: Oval 8">
            <a:extLst>
              <a:ext uri="{FF2B5EF4-FFF2-40B4-BE49-F238E27FC236}">
                <a16:creationId xmlns:a16="http://schemas.microsoft.com/office/drawing/2014/main" id="{3083CEA7-40A5-4816-8CA2-9B0AAEDB5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702" y="4241545"/>
            <a:ext cx="2563861" cy="1327405"/>
          </a:xfrm>
          <a:prstGeom prst="wedgeEllipseCallout">
            <a:avLst>
              <a:gd name="adj1" fmla="val 53157"/>
              <a:gd name="adj2" fmla="val -55995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people have a passion for something, let them pursue that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Speech Bubble: Oval 9">
            <a:extLst>
              <a:ext uri="{FF2B5EF4-FFF2-40B4-BE49-F238E27FC236}">
                <a16:creationId xmlns:a16="http://schemas.microsoft.com/office/drawing/2014/main" id="{EFE92DF0-F67D-4A4D-AB3A-93ABC3CF8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401" y="5468422"/>
            <a:ext cx="1631374" cy="824428"/>
          </a:xfrm>
          <a:prstGeom prst="wedgeEllipseCallout">
            <a:avLst>
              <a:gd name="adj1" fmla="val 33477"/>
              <a:gd name="adj2" fmla="val -108468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about disability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Speech Bubble: Oval 10">
            <a:extLst>
              <a:ext uri="{FF2B5EF4-FFF2-40B4-BE49-F238E27FC236}">
                <a16:creationId xmlns:a16="http://schemas.microsoft.com/office/drawing/2014/main" id="{430D5BEF-8AA4-4740-9FFF-A3BDAECFA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698" y="5616632"/>
            <a:ext cx="1709878" cy="1028644"/>
          </a:xfrm>
          <a:prstGeom prst="wedgeEllipseCallout">
            <a:avLst>
              <a:gd name="adj1" fmla="val -24452"/>
              <a:gd name="adj2" fmla="val -103369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make the difference!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Speech Bubble: Oval 11">
            <a:extLst>
              <a:ext uri="{FF2B5EF4-FFF2-40B4-BE49-F238E27FC236}">
                <a16:creationId xmlns:a16="http://schemas.microsoft.com/office/drawing/2014/main" id="{BF0DCCF5-01ED-4E6B-88B8-3162BD5EE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239" y="1526145"/>
            <a:ext cx="1631374" cy="797956"/>
          </a:xfrm>
          <a:prstGeom prst="wedgeEllipseCallout">
            <a:avLst>
              <a:gd name="adj1" fmla="val 50653"/>
              <a:gd name="adj2" fmla="val 78046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speak for me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Speech Bubble: Oval 12">
            <a:extLst>
              <a:ext uri="{FF2B5EF4-FFF2-40B4-BE49-F238E27FC236}">
                <a16:creationId xmlns:a16="http://schemas.microsoft.com/office/drawing/2014/main" id="{637C226B-4CA4-4440-9F61-922265209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823" y="4052087"/>
            <a:ext cx="2975534" cy="1028644"/>
          </a:xfrm>
          <a:prstGeom prst="wedgeEllipseCallout">
            <a:avLst>
              <a:gd name="adj1" fmla="val -64999"/>
              <a:gd name="adj2" fmla="val -5660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 are the best judge of what they can and can’t do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Speech Bubble: Oval 13">
            <a:extLst>
              <a:ext uri="{FF2B5EF4-FFF2-40B4-BE49-F238E27FC236}">
                <a16:creationId xmlns:a16="http://schemas.microsoft.com/office/drawing/2014/main" id="{CE37A7B0-EA03-4368-BB1D-A38BC7007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629" y="5129057"/>
            <a:ext cx="2234521" cy="1000281"/>
          </a:xfrm>
          <a:prstGeom prst="wedgeEllipseCallout">
            <a:avLst>
              <a:gd name="adj1" fmla="val -67821"/>
              <a:gd name="adj2" fmla="val -73264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me decide if I can do it or not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Rectangle: Rounded Corners 15">
            <a:extLst>
              <a:ext uri="{FF2B5EF4-FFF2-40B4-BE49-F238E27FC236}">
                <a16:creationId xmlns:a16="http://schemas.microsoft.com/office/drawing/2014/main" id="{36AF22F7-F56A-427A-B009-F872951E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066" y="2992007"/>
            <a:ext cx="2122535" cy="191116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all teachers know?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8BDEF72A-B483-47C3-94AC-3052E8442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68" y="1408775"/>
            <a:ext cx="2228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DBDD9D-41F4-4224-BD42-6986BD9EAE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6201" y="4832902"/>
            <a:ext cx="2062694" cy="196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DA6294-F438-4E3D-B5C4-E58BA276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1" y="149393"/>
            <a:ext cx="8210550" cy="1277094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4400" b="1" dirty="0">
                <a:solidFill>
                  <a:schemeClr val="accent1">
                    <a:lumMod val="75000"/>
                  </a:schemeClr>
                </a:solidFill>
              </a:rPr>
              <a:t>BURY STARS – Views on the Graduated Approach – Best Practice</a:t>
            </a:r>
          </a:p>
        </p:txBody>
      </p:sp>
      <p:pic>
        <p:nvPicPr>
          <p:cNvPr id="12" name="Graphic 11" descr="Stars outline">
            <a:extLst>
              <a:ext uri="{FF2B5EF4-FFF2-40B4-BE49-F238E27FC236}">
                <a16:creationId xmlns:a16="http://schemas.microsoft.com/office/drawing/2014/main" id="{7A5F4FCF-10DA-4C47-9AD1-A5C46F3C1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90138" y="1340661"/>
            <a:ext cx="1352269" cy="1352269"/>
          </a:xfrm>
          <a:prstGeom prst="rect">
            <a:avLst/>
          </a:prstGeom>
        </p:spPr>
      </p:pic>
      <p:sp>
        <p:nvSpPr>
          <p:cNvPr id="13" name="Speech Bubble: Oval 1">
            <a:extLst>
              <a:ext uri="{FF2B5EF4-FFF2-40B4-BE49-F238E27FC236}">
                <a16:creationId xmlns:a16="http://schemas.microsoft.com/office/drawing/2014/main" id="{2A056646-C18D-41C5-8B05-A6F572009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737" y="1723390"/>
            <a:ext cx="2089578" cy="695158"/>
          </a:xfrm>
          <a:prstGeom prst="wedgeEllipseCallout">
            <a:avLst>
              <a:gd name="adj1" fmla="val -5574"/>
              <a:gd name="adj2" fmla="val 108587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Earlier support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3AC7E999-84A7-4A6A-8534-4E1F9446F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440" y="1516388"/>
            <a:ext cx="2715121" cy="1100499"/>
          </a:xfrm>
          <a:prstGeom prst="wedgeEllipseCallout">
            <a:avLst>
              <a:gd name="adj1" fmla="val -47644"/>
              <a:gd name="adj2" fmla="val 74335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Personalised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 based on individual skills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EE8B8035-D072-4521-BB17-5445D2141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242" y="2659117"/>
            <a:ext cx="2900859" cy="1100499"/>
          </a:xfrm>
          <a:prstGeom prst="wedgeEllipseCallout">
            <a:avLst>
              <a:gd name="adj1" fmla="val -87926"/>
              <a:gd name="adj2" fmla="val 27074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 to aspirations and passions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CF6030B8-CBBA-4565-9BF6-D1B2B9995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426" y="2473412"/>
            <a:ext cx="2900859" cy="1342331"/>
          </a:xfrm>
          <a:prstGeom prst="wedgeEllipseCallout">
            <a:avLst>
              <a:gd name="adj1" fmla="val 48406"/>
              <a:gd name="adj2" fmla="val 51172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views in advance and inclusion in meetings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Speech Bubble: Oval 8">
            <a:extLst>
              <a:ext uri="{FF2B5EF4-FFF2-40B4-BE49-F238E27FC236}">
                <a16:creationId xmlns:a16="http://schemas.microsoft.com/office/drawing/2014/main" id="{3083CEA7-40A5-4816-8CA2-9B0AAEDB5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515" y="4467117"/>
            <a:ext cx="3450310" cy="2211598"/>
          </a:xfrm>
          <a:prstGeom prst="wedgeEllipseCallout">
            <a:avLst>
              <a:gd name="adj1" fmla="val 53157"/>
              <a:gd name="adj2" fmla="val -55995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young people greet new young people when starting school (e.g. YP with VI will know how best to explain the school to other YP with VI)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Speech Bubble: Oval 12">
            <a:extLst>
              <a:ext uri="{FF2B5EF4-FFF2-40B4-BE49-F238E27FC236}">
                <a16:creationId xmlns:a16="http://schemas.microsoft.com/office/drawing/2014/main" id="{637C226B-4CA4-4440-9F61-922265209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1862" y="4220810"/>
            <a:ext cx="2975534" cy="1028644"/>
          </a:xfrm>
          <a:prstGeom prst="wedgeEllipseCallout">
            <a:avLst>
              <a:gd name="adj1" fmla="val -66279"/>
              <a:gd name="adj2" fmla="val -44569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included in meetings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Speech Bubble: Oval 13">
            <a:extLst>
              <a:ext uri="{FF2B5EF4-FFF2-40B4-BE49-F238E27FC236}">
                <a16:creationId xmlns:a16="http://schemas.microsoft.com/office/drawing/2014/main" id="{CE37A7B0-EA03-4368-BB1D-A38BC7007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837" y="5254935"/>
            <a:ext cx="2820311" cy="1324086"/>
          </a:xfrm>
          <a:prstGeom prst="wedgeEllipseCallout">
            <a:avLst>
              <a:gd name="adj1" fmla="val -47492"/>
              <a:gd name="adj2" fmla="val -70029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SENCO and teaching assistant support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Rectangle: Rounded Corners 15">
            <a:extLst>
              <a:ext uri="{FF2B5EF4-FFF2-40B4-BE49-F238E27FC236}">
                <a16:creationId xmlns:a16="http://schemas.microsoft.com/office/drawing/2014/main" id="{36AF22F7-F56A-427A-B009-F872951E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066" y="2992007"/>
            <a:ext cx="3128858" cy="191116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 included and supported in education is…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8BDEF72A-B483-47C3-94AC-3052E8442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68" y="1408775"/>
            <a:ext cx="2228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E88FB58-FEFD-4E9E-BCF2-07F6D4D28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77433" y="5129056"/>
            <a:ext cx="1751462" cy="16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0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DA6294-F438-4E3D-B5C4-E58BA276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075" y="149393"/>
            <a:ext cx="8210550" cy="1277094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4400" b="1" dirty="0">
                <a:solidFill>
                  <a:schemeClr val="accent1">
                    <a:lumMod val="75000"/>
                  </a:schemeClr>
                </a:solidFill>
              </a:rPr>
              <a:t>BURY STARS – Views on the Graduated Approach – room to improve</a:t>
            </a:r>
          </a:p>
        </p:txBody>
      </p:sp>
      <p:pic>
        <p:nvPicPr>
          <p:cNvPr id="12" name="Graphic 11" descr="Stars outline">
            <a:extLst>
              <a:ext uri="{FF2B5EF4-FFF2-40B4-BE49-F238E27FC236}">
                <a16:creationId xmlns:a16="http://schemas.microsoft.com/office/drawing/2014/main" id="{7A5F4FCF-10DA-4C47-9AD1-A5C46F3C1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90138" y="1340661"/>
            <a:ext cx="1352269" cy="1352269"/>
          </a:xfrm>
          <a:prstGeom prst="rect">
            <a:avLst/>
          </a:prstGeom>
        </p:spPr>
      </p:pic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3AC7E999-84A7-4A6A-8534-4E1F9446F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586" y="1592431"/>
            <a:ext cx="3605269" cy="1100499"/>
          </a:xfrm>
          <a:prstGeom prst="wedgeEllipseCallout">
            <a:avLst>
              <a:gd name="adj1" fmla="val -59402"/>
              <a:gd name="adj2" fmla="val 64814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being included in EHCP reviews – other adults presumed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EE8B8035-D072-4521-BB17-5445D2141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76" y="2797131"/>
            <a:ext cx="2900859" cy="1100499"/>
          </a:xfrm>
          <a:prstGeom prst="wedgeEllipseCallout">
            <a:avLst>
              <a:gd name="adj1" fmla="val -93837"/>
              <a:gd name="adj2" fmla="val 71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choice in picking courses or subjects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CF6030B8-CBBA-4565-9BF6-D1B2B9995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6564" y="1601956"/>
            <a:ext cx="2452968" cy="920371"/>
          </a:xfrm>
          <a:prstGeom prst="wedgeEllipseCallout">
            <a:avLst>
              <a:gd name="adj1" fmla="val 18078"/>
              <a:gd name="adj2" fmla="val 91546"/>
            </a:avLst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listening to young people’s views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peech Bubble: Oval 6">
            <a:extLst>
              <a:ext uri="{FF2B5EF4-FFF2-40B4-BE49-F238E27FC236}">
                <a16:creationId xmlns:a16="http://schemas.microsoft.com/office/drawing/2014/main" id="{EFACB994-22B6-4B94-B800-CB8D906BA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17" y="1565973"/>
            <a:ext cx="2047857" cy="1333185"/>
          </a:xfrm>
          <a:prstGeom prst="wedgeEllipseCallout">
            <a:avLst>
              <a:gd name="adj1" fmla="val 72157"/>
              <a:gd name="adj2" fmla="val 84155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Someone else picking college course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Speech Bubble: Oval 7">
            <a:extLst>
              <a:ext uri="{FF2B5EF4-FFF2-40B4-BE49-F238E27FC236}">
                <a16:creationId xmlns:a16="http://schemas.microsoft.com/office/drawing/2014/main" id="{C8792B55-079A-43C5-B26E-8EBCD1D4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444" y="3012820"/>
            <a:ext cx="1924332" cy="1171831"/>
          </a:xfrm>
          <a:prstGeom prst="wedgeEllipseCallout">
            <a:avLst>
              <a:gd name="adj1" fmla="val 86441"/>
              <a:gd name="adj2" fmla="val 22586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Things take too long – snail pace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Speech Bubble: Oval 8">
            <a:extLst>
              <a:ext uri="{FF2B5EF4-FFF2-40B4-BE49-F238E27FC236}">
                <a16:creationId xmlns:a16="http://schemas.microsoft.com/office/drawing/2014/main" id="{3083CEA7-40A5-4816-8CA2-9B0AAEDB5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97" y="4298313"/>
            <a:ext cx="3675425" cy="1911162"/>
          </a:xfrm>
          <a:prstGeom prst="wedgeEllipseCallout">
            <a:avLst>
              <a:gd name="adj1" fmla="val 53157"/>
              <a:gd name="adj2" fmla="val -55995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adult’s lives easier by not including  us in meetings (they can’t be bothered to try)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Speech Bubble: Oval 10">
            <a:extLst>
              <a:ext uri="{FF2B5EF4-FFF2-40B4-BE49-F238E27FC236}">
                <a16:creationId xmlns:a16="http://schemas.microsoft.com/office/drawing/2014/main" id="{430D5BEF-8AA4-4740-9FFF-A3BDAECFA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055" y="5463058"/>
            <a:ext cx="1709878" cy="1028644"/>
          </a:xfrm>
          <a:prstGeom prst="wedgeEllipseCallout">
            <a:avLst>
              <a:gd name="adj1" fmla="val 10643"/>
              <a:gd name="adj2" fmla="val -88553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sharing plans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Speech Bubble: Oval 12">
            <a:extLst>
              <a:ext uri="{FF2B5EF4-FFF2-40B4-BE49-F238E27FC236}">
                <a16:creationId xmlns:a16="http://schemas.microsoft.com/office/drawing/2014/main" id="{637C226B-4CA4-4440-9F61-922265209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905" y="5398006"/>
            <a:ext cx="2975534" cy="1028644"/>
          </a:xfrm>
          <a:prstGeom prst="wedgeEllipseCallout">
            <a:avLst>
              <a:gd name="adj1" fmla="val -64999"/>
              <a:gd name="adj2" fmla="val -8149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 pushed out at high school (felt better supported at college)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Speech Bubble: Oval 13">
            <a:extLst>
              <a:ext uri="{FF2B5EF4-FFF2-40B4-BE49-F238E27FC236}">
                <a16:creationId xmlns:a16="http://schemas.microsoft.com/office/drawing/2014/main" id="{CE37A7B0-EA03-4368-BB1D-A38BC7007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1531" y="4070207"/>
            <a:ext cx="2975534" cy="1301306"/>
          </a:xfrm>
          <a:prstGeom prst="wedgeEllipseCallout">
            <a:avLst>
              <a:gd name="adj1" fmla="val -76618"/>
              <a:gd name="adj2" fmla="val -44533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different if you say you can’t do it – not for other people to decide this for you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Rectangle: Rounded Corners 15">
            <a:extLst>
              <a:ext uri="{FF2B5EF4-FFF2-40B4-BE49-F238E27FC236}">
                <a16:creationId xmlns:a16="http://schemas.microsoft.com/office/drawing/2014/main" id="{36AF22F7-F56A-427A-B009-F872951E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191" y="2992007"/>
            <a:ext cx="2975534" cy="191116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 included and supported in education is NOT…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8BDEF72A-B483-47C3-94AC-3052E8442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68" y="1408775"/>
            <a:ext cx="2228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F2B462B-C1C8-4E5A-9B28-23AC370E24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5121" y="5164918"/>
            <a:ext cx="1713774" cy="163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0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6ed4d9-f017-4569-8fa4-4c20ff5e4d68">
      <Terms xmlns="http://schemas.microsoft.com/office/infopath/2007/PartnerControls"/>
    </lcf76f155ced4ddcb4097134ff3c332f>
    <TaxCatchAll xmlns="fdddda73-1db4-459b-8dd4-a75d5d427282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44EDBBA75254F8A498D36507549F2" ma:contentTypeVersion="8" ma:contentTypeDescription="Create a new document." ma:contentTypeScope="" ma:versionID="27ac707682392378e7e05756839be2c6">
  <xsd:schema xmlns:xsd="http://www.w3.org/2001/XMLSchema" xmlns:xs="http://www.w3.org/2001/XMLSchema" xmlns:p="http://schemas.microsoft.com/office/2006/metadata/properties" xmlns:ns2="e36ed4d9-f017-4569-8fa4-4c20ff5e4d68" xmlns:ns3="fdddda73-1db4-459b-8dd4-a75d5d427282" targetNamespace="http://schemas.microsoft.com/office/2006/metadata/properties" ma:root="true" ma:fieldsID="3fdede5589df0b4ed60e71c173851543" ns2:_="" ns3:_="">
    <xsd:import namespace="e36ed4d9-f017-4569-8fa4-4c20ff5e4d68"/>
    <xsd:import namespace="fdddda73-1db4-459b-8dd4-a75d5d4272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ed4d9-f017-4569-8fa4-4c20ff5e4d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6d26791f-85d3-44e8-b31a-d42d511e26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dda73-1db4-459b-8dd4-a75d5d4272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fab9295-6032-4ec7-8a0a-d289a57a857f}" ma:internalName="TaxCatchAll" ma:showField="CatchAllData" ma:web="fdddda73-1db4-459b-8dd4-a75d5d4272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633483-5FD0-4428-98FC-4E02CE2B56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12C264-6246-4D8C-AFD2-89CA1E57F366}">
  <ds:schemaRefs>
    <ds:schemaRef ds:uri="http://purl.org/dc/elements/1.1/"/>
    <ds:schemaRef ds:uri="http://schemas.openxmlformats.org/package/2006/metadata/core-properties"/>
    <ds:schemaRef ds:uri="http://purl.org/dc/dcmitype/"/>
    <ds:schemaRef ds:uri="e36ed4d9-f017-4569-8fa4-4c20ff5e4d6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fdddda73-1db4-459b-8dd4-a75d5d42728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BF5E2EE-CB91-433C-9904-1711822672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6ed4d9-f017-4569-8fa4-4c20ff5e4d68"/>
    <ds:schemaRef ds:uri="fdddda73-1db4-459b-8dd4-a75d5d4272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330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BURY STARS – Views on the Graduated Approach </vt:lpstr>
      <vt:lpstr>BURY STARS – Views on the Graduated Approach – Best Practice</vt:lpstr>
      <vt:lpstr>BURY STARS – Views on the Graduated Approach – room to improve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BURY STARS – Views on the Graduated Approach </dc:title>
  <dc:creator>Lyons, Rachel</dc:creator>
  <cp:lastModifiedBy>Lyons, Rachel</cp:lastModifiedBy>
  <cp:revision>2</cp:revision>
  <dcterms:created xsi:type="dcterms:W3CDTF">2022-02-02T08:52:49Z</dcterms:created>
  <dcterms:modified xsi:type="dcterms:W3CDTF">2022-08-11T19:12:30Z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0x0101002FB44EDBBA75254F8A498D36507549F2</vt:lpwstr>
  </property>
  <property fmtid="{D5CDD505-2E9C-101B-9397-08002B2CF9AE}" pid="3" name="MediaServiceImageTags">
    <vt:lpwstr/>
  </property>
</Properties>
</file>